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08" r:id="rId4"/>
    <p:sldId id="306" r:id="rId5"/>
    <p:sldId id="310" r:id="rId6"/>
    <p:sldId id="301" r:id="rId7"/>
    <p:sldId id="309" r:id="rId8"/>
    <p:sldId id="302" r:id="rId9"/>
    <p:sldId id="307" r:id="rId10"/>
    <p:sldId id="30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D09"/>
    <a:srgbClr val="213F0D"/>
    <a:srgbClr val="26490F"/>
    <a:srgbClr val="448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EB13-36EF-4B1E-8E9A-818AFD24E61F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291368-15AF-452F-82EA-1A91A1AEC8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ti.khsu.ru/" TargetMode="External"/><Relationship Id="rId2" Type="http://schemas.openxmlformats.org/officeDocument/2006/relationships/hyperlink" Target="http://khsu.ru/abitu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khsu.ru/abitur/magistr/&amp;post=582563495_22&amp;cc_key=" TargetMode="External"/><Relationship Id="rId2" Type="http://schemas.openxmlformats.org/officeDocument/2006/relationships/hyperlink" Target="mailto:rc.pik.iti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200800" cy="494174"/>
          </a:xfrm>
        </p:spPr>
        <p:txBody>
          <a:bodyPr/>
          <a:lstStyle/>
          <a:p>
            <a:pPr algn="ctr"/>
            <a:r>
              <a:rPr lang="ru-RU" sz="2500" i="1" dirty="0" smtClean="0">
                <a:solidFill>
                  <a:srgbClr val="448D1B"/>
                </a:solidFill>
                <a:cs typeface="Times New Roman" panose="02020603050405020304" pitchFamily="18" charset="0"/>
              </a:rPr>
              <a:t>ИНЖЕНЕРНО-ТЕХНОЛОГИЧЕСКИЙ ИНСТИТУТ</a:t>
            </a:r>
            <a:endParaRPr lang="ru-RU" sz="2500" i="1" dirty="0">
              <a:solidFill>
                <a:srgbClr val="448D1B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7560840" cy="1096899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Bef>
                <a:spcPts val="0"/>
              </a:spcBef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высшего образования </a:t>
            </a:r>
          </a:p>
          <a:p>
            <a:pPr algn="ctr">
              <a:spcBef>
                <a:spcPts val="0"/>
              </a:spcBef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«Хакасский государственный университет им. Н.Ф. Катанова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9686" y="2780928"/>
            <a:ext cx="7200800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buClr>
                <a:srgbClr val="90C226"/>
              </a:buClr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АКАДЕМИЧЕСКАЯ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МАГИСТРАТУРА</a:t>
            </a: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Направление: 09.04.01 Информатика и вычислительная техника</a:t>
            </a: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90C226"/>
              </a:buClr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Профиль: «Информационное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и программное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автоматизированных систем»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5621" y="5445224"/>
            <a:ext cx="7344816" cy="979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26490F"/>
                </a:solidFill>
              </a:rPr>
              <a:t>Кафедра программного обеспечения вычислительной техники и автоматизированных систем</a:t>
            </a:r>
            <a:endParaRPr lang="ru-RU" sz="1800" b="1" dirty="0">
              <a:solidFill>
                <a:srgbClr val="26490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0945" y="5229200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52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0648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26490F"/>
                </a:solidFill>
              </a:rPr>
              <a:t/>
            </a:r>
            <a:br>
              <a:rPr lang="ru-RU" dirty="0" smtClean="0">
                <a:solidFill>
                  <a:srgbClr val="26490F"/>
                </a:solidFill>
              </a:rPr>
            </a:br>
            <a:r>
              <a:rPr lang="ru-RU" dirty="0">
                <a:solidFill>
                  <a:srgbClr val="26490F"/>
                </a:solidFill>
              </a:rPr>
              <a:t/>
            </a:r>
            <a:br>
              <a:rPr lang="ru-RU" dirty="0">
                <a:solidFill>
                  <a:srgbClr val="26490F"/>
                </a:solidFill>
              </a:rPr>
            </a:br>
            <a:r>
              <a:rPr lang="ru-RU" dirty="0" smtClean="0">
                <a:solidFill>
                  <a:srgbClr val="26490F"/>
                </a:solidFill>
              </a:rPr>
              <a:t>Вся информация </a:t>
            </a:r>
            <a:br>
              <a:rPr lang="ru-RU" dirty="0" smtClean="0">
                <a:solidFill>
                  <a:srgbClr val="26490F"/>
                </a:solidFill>
              </a:rPr>
            </a:br>
            <a:r>
              <a:rPr lang="ru-RU" dirty="0" smtClean="0">
                <a:solidFill>
                  <a:srgbClr val="26490F"/>
                </a:solidFill>
              </a:rPr>
              <a:t>по условиям набора </a:t>
            </a:r>
            <a:br>
              <a:rPr lang="ru-RU" dirty="0" smtClean="0">
                <a:solidFill>
                  <a:srgbClr val="26490F"/>
                </a:solidFill>
              </a:rPr>
            </a:br>
            <a:r>
              <a:rPr lang="ru-RU" dirty="0" smtClean="0">
                <a:solidFill>
                  <a:srgbClr val="26490F"/>
                </a:solidFill>
              </a:rPr>
              <a:t>в 2020 г.:</a:t>
            </a:r>
            <a:endParaRPr lang="ru-RU" dirty="0">
              <a:solidFill>
                <a:srgbClr val="26490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022664"/>
            <a:ext cx="63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i="1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i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i="1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i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i="1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Приемная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комиссия ХГУ: </a:t>
            </a:r>
            <a:r>
              <a:rPr lang="en-US" dirty="0">
                <a:hlinkClick r:id="rId2"/>
              </a:rPr>
              <a:t>http://khsu.ru/abitur/</a:t>
            </a:r>
            <a:endParaRPr lang="ru-RU" i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Сайт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института: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http://iti.khsu.ru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/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32856"/>
            <a:ext cx="3006080" cy="4509120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40550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9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560840" cy="5904656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4300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4300" b="1" dirty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4300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300" b="1" dirty="0" smtClean="0"/>
              <a:t>	</a:t>
            </a:r>
            <a:r>
              <a:rPr lang="ru-RU" sz="6400" b="1" dirty="0" smtClean="0"/>
              <a:t>Магистратура</a:t>
            </a:r>
            <a:r>
              <a:rPr lang="ru-RU" sz="6400" dirty="0" smtClean="0"/>
              <a:t>– это </a:t>
            </a:r>
            <a:r>
              <a:rPr lang="ru-RU" sz="6400" b="1" dirty="0" smtClean="0"/>
              <a:t>второй уровень двухуровневой системы высшего образования. </a:t>
            </a:r>
            <a:r>
              <a:rPr lang="ru-RU" sz="6400" dirty="0" smtClean="0"/>
              <a:t>Магистерская программа предусматривает </a:t>
            </a:r>
            <a:r>
              <a:rPr lang="ru-RU" sz="6400" dirty="0"/>
              <a:t>более глубокое освоение теории и практическую подготовку студента к научно-исследовательской или профессиональной деятельности.</a:t>
            </a:r>
          </a:p>
          <a:p>
            <a:pPr marL="0" indent="0" algn="just">
              <a:buNone/>
            </a:pPr>
            <a:r>
              <a:rPr lang="ru-RU" sz="6400" dirty="0" smtClean="0"/>
              <a:t>	Обучаться в магистратуре могут те, кто уже имеет диплом бакалавра или специалиста</a:t>
            </a:r>
            <a:r>
              <a:rPr lang="ru-RU" sz="6400" b="1" dirty="0" smtClean="0"/>
              <a:t>. </a:t>
            </a:r>
            <a:r>
              <a:rPr lang="ru-RU" sz="6400" dirty="0"/>
              <a:t>При этом </a:t>
            </a:r>
            <a:r>
              <a:rPr lang="ru-RU" sz="6400" dirty="0" smtClean="0"/>
              <a:t>не </a:t>
            </a:r>
            <a:r>
              <a:rPr lang="ru-RU" sz="6400" dirty="0"/>
              <a:t>обязательно, чтобы </a:t>
            </a:r>
            <a:r>
              <a:rPr lang="ru-RU" sz="6400" dirty="0" smtClean="0"/>
              <a:t>первое </a:t>
            </a:r>
            <a:r>
              <a:rPr lang="ru-RU" sz="6400" dirty="0"/>
              <a:t>образование </a:t>
            </a:r>
            <a:r>
              <a:rPr lang="ru-RU" sz="6400" dirty="0" smtClean="0"/>
              <a:t>было </a:t>
            </a:r>
            <a:r>
              <a:rPr lang="ru-RU" sz="6400" dirty="0"/>
              <a:t>связано с направлением подготовки магистратуры. </a:t>
            </a:r>
            <a:endParaRPr lang="ru-RU" sz="6400" b="1" dirty="0"/>
          </a:p>
          <a:p>
            <a:pPr marL="0" indent="0" algn="just">
              <a:buNone/>
            </a:pPr>
            <a:r>
              <a:rPr lang="ru-RU" sz="6400" dirty="0" smtClean="0"/>
              <a:t>	Магистратура дает  возможность </a:t>
            </a:r>
            <a:r>
              <a:rPr lang="ru-RU" sz="6400" dirty="0"/>
              <a:t>углубить знания и улучшить подготовку по уже полученной </a:t>
            </a:r>
            <a:r>
              <a:rPr lang="ru-RU" sz="6400" dirty="0" smtClean="0"/>
              <a:t>профессии или получить </a:t>
            </a:r>
            <a:r>
              <a:rPr lang="ru-RU" sz="6400" dirty="0"/>
              <a:t>ещё одну </a:t>
            </a:r>
            <a:r>
              <a:rPr lang="ru-RU" sz="6400" dirty="0" smtClean="0"/>
              <a:t>профессию/квалификацию.</a:t>
            </a:r>
            <a:r>
              <a:rPr lang="ru-RU" sz="6400" dirty="0"/>
              <a:t> </a:t>
            </a:r>
            <a:endParaRPr lang="ru-RU" sz="6400" dirty="0" smtClean="0"/>
          </a:p>
          <a:p>
            <a:pPr marL="0" indent="0" algn="just">
              <a:buNone/>
            </a:pPr>
            <a:r>
              <a:rPr lang="ru-RU" sz="6400" dirty="0" smtClean="0"/>
              <a:t>	После </a:t>
            </a:r>
            <a:r>
              <a:rPr lang="ru-RU" sz="6400" dirty="0"/>
              <a:t>успешного окончания магистратуры </a:t>
            </a:r>
            <a:r>
              <a:rPr lang="ru-RU" sz="6400" b="1" dirty="0"/>
              <a:t>выдается диплом магистра государственного образца</a:t>
            </a:r>
            <a:r>
              <a:rPr lang="ru-RU" sz="6400" dirty="0"/>
              <a:t>.</a:t>
            </a:r>
          </a:p>
          <a:p>
            <a:pPr marL="0" indent="0" algn="just">
              <a:buNone/>
            </a:pPr>
            <a:r>
              <a:rPr lang="ru-RU" sz="6400" dirty="0" smtClean="0"/>
              <a:t>	Обучаться в магистратуре можно за счёт государственного бюджета</a:t>
            </a:r>
            <a:r>
              <a:rPr lang="ru-RU" sz="6400" b="1" dirty="0" smtClean="0"/>
              <a:t>, </a:t>
            </a:r>
            <a:r>
              <a:rPr lang="ru-RU" sz="6400" dirty="0"/>
              <a:t>поскольку</a:t>
            </a:r>
            <a:r>
              <a:rPr lang="ru-RU" sz="6400" b="1" dirty="0"/>
              <a:t> магистратура не считается вторым высшим, </a:t>
            </a:r>
            <a:r>
              <a:rPr lang="ru-RU" sz="6400" dirty="0"/>
              <a:t>это продолжение первого высшего образования.</a:t>
            </a:r>
          </a:p>
          <a:p>
            <a:pPr marL="0" indent="0">
              <a:buNone/>
            </a:pPr>
            <a:r>
              <a:rPr lang="ru-RU" sz="6400" b="1" dirty="0" smtClean="0"/>
              <a:t>	</a:t>
            </a:r>
            <a:r>
              <a:rPr lang="ru-RU" sz="6400" b="1" dirty="0" smtClean="0">
                <a:solidFill>
                  <a:srgbClr val="FF0000"/>
                </a:solidFill>
              </a:rPr>
              <a:t>Важно</a:t>
            </a:r>
            <a:r>
              <a:rPr lang="ru-RU" sz="6400" b="1" dirty="0">
                <a:solidFill>
                  <a:srgbClr val="FF0000"/>
                </a:solidFill>
              </a:rPr>
              <a:t>!</a:t>
            </a:r>
            <a:r>
              <a:rPr lang="ru-RU" sz="6400" dirty="0"/>
              <a:t> </a:t>
            </a:r>
            <a:r>
              <a:rPr lang="ru-RU" sz="6400" dirty="0" smtClean="0"/>
              <a:t>На бюджетные места магистратуры </a:t>
            </a:r>
            <a:r>
              <a:rPr lang="ru-RU" sz="6400" dirty="0"/>
              <a:t>могут претендовать </a:t>
            </a:r>
            <a:r>
              <a:rPr lang="ru-RU" sz="6400" dirty="0" smtClean="0"/>
              <a:t>только:</a:t>
            </a:r>
          </a:p>
          <a:p>
            <a:pPr marL="0" indent="0">
              <a:buNone/>
            </a:pPr>
            <a:r>
              <a:rPr lang="ru-RU" sz="6400" dirty="0" smtClean="0"/>
              <a:t> 	1</a:t>
            </a:r>
            <a:r>
              <a:rPr lang="ru-RU" sz="6400" dirty="0"/>
              <a:t>) бакалавры </a:t>
            </a:r>
            <a:endParaRPr lang="ru-RU" sz="6400" dirty="0" smtClean="0"/>
          </a:p>
          <a:p>
            <a:pPr marL="0" indent="0">
              <a:buNone/>
            </a:pPr>
            <a:r>
              <a:rPr lang="ru-RU" sz="6400" dirty="0" smtClean="0"/>
              <a:t> 	2</a:t>
            </a:r>
            <a:r>
              <a:rPr lang="ru-RU" sz="6400" dirty="0"/>
              <a:t>) дипломированные специалисты, поступившие на </a:t>
            </a:r>
            <a:r>
              <a:rPr lang="ru-RU" sz="6400" dirty="0" err="1"/>
              <a:t>специалитет</a:t>
            </a:r>
            <a:r>
              <a:rPr lang="ru-RU" sz="6400" dirty="0"/>
              <a:t> до начала действия двухуровневой системы «</a:t>
            </a:r>
            <a:r>
              <a:rPr lang="ru-RU" sz="6400" dirty="0" err="1"/>
              <a:t>бакалавриат</a:t>
            </a:r>
            <a:r>
              <a:rPr lang="ru-RU" sz="6400" dirty="0"/>
              <a:t> — магистратура</a:t>
            </a:r>
            <a:r>
              <a:rPr lang="ru-RU" sz="6400" dirty="0" smtClean="0"/>
              <a:t>».</a:t>
            </a:r>
          </a:p>
          <a:p>
            <a:pPr marL="0" indent="0">
              <a:buNone/>
            </a:pPr>
            <a:r>
              <a:rPr lang="ru-RU" sz="6400" b="1" dirty="0" smtClean="0"/>
              <a:t>	</a:t>
            </a:r>
            <a:r>
              <a:rPr lang="ru-RU" sz="6400" b="1" dirty="0"/>
              <a:t>	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	</a:t>
            </a:r>
            <a:endParaRPr lang="ru-RU" sz="3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17124" cy="57388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13208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           ЧТО ТАКОЕ МАГИСТРАТУРА?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3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2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lturgasheva_EA\Desktop\Магистратура (картинки)\Магистратура (картинки)\0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3877147"/>
            <a:ext cx="4464495" cy="2809968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-99392"/>
            <a:ext cx="7056784" cy="4824536"/>
          </a:xfrm>
        </p:spPr>
        <p:txBody>
          <a:bodyPr>
            <a:normAutofit fontScale="6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4300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4300" b="1" dirty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4300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endParaRPr lang="ru-RU" sz="800" dirty="0"/>
          </a:p>
          <a:p>
            <a:pPr algn="just"/>
            <a:r>
              <a:rPr lang="ru-RU" sz="3500" dirty="0">
                <a:solidFill>
                  <a:srgbClr val="182D09"/>
                </a:solidFill>
              </a:rPr>
              <a:t>Людям, которые </a:t>
            </a:r>
            <a:r>
              <a:rPr lang="ru-RU" sz="3500" b="1" dirty="0">
                <a:solidFill>
                  <a:srgbClr val="182D09"/>
                </a:solidFill>
              </a:rPr>
              <a:t>хотят изменить траекторию обучения или приобрести новую профессию</a:t>
            </a:r>
            <a:r>
              <a:rPr lang="ru-RU" sz="3500" dirty="0">
                <a:solidFill>
                  <a:srgbClr val="182D09"/>
                </a:solidFill>
              </a:rPr>
              <a:t>.</a:t>
            </a:r>
          </a:p>
          <a:p>
            <a:pPr algn="just"/>
            <a:r>
              <a:rPr lang="ru-RU" sz="3500" dirty="0" smtClean="0">
                <a:solidFill>
                  <a:srgbClr val="182D09"/>
                </a:solidFill>
              </a:rPr>
              <a:t>Сотрудникам организаций, которые хотят </a:t>
            </a:r>
            <a:r>
              <a:rPr lang="ru-RU" sz="3500" b="1" dirty="0" smtClean="0">
                <a:solidFill>
                  <a:srgbClr val="182D09"/>
                </a:solidFill>
              </a:rPr>
              <a:t>углубить или приобрести новые профессиональные компетенции</a:t>
            </a:r>
            <a:r>
              <a:rPr lang="ru-RU" sz="3500" dirty="0">
                <a:solidFill>
                  <a:srgbClr val="182D09"/>
                </a:solidFill>
              </a:rPr>
              <a:t>.</a:t>
            </a:r>
          </a:p>
          <a:p>
            <a:pPr algn="just"/>
            <a:r>
              <a:rPr lang="ru-RU" sz="3500" dirty="0" smtClean="0">
                <a:solidFill>
                  <a:srgbClr val="182D09"/>
                </a:solidFill>
              </a:rPr>
              <a:t>Сотрудникам организаций, которые </a:t>
            </a:r>
            <a:r>
              <a:rPr lang="ru-RU" sz="3500" b="1" dirty="0" smtClean="0">
                <a:solidFill>
                  <a:srgbClr val="182D09"/>
                </a:solidFill>
              </a:rPr>
              <a:t>не имеют соответствующего базового образования </a:t>
            </a:r>
            <a:r>
              <a:rPr lang="ru-RU" sz="3500" dirty="0" smtClean="0">
                <a:solidFill>
                  <a:srgbClr val="182D09"/>
                </a:solidFill>
              </a:rPr>
              <a:t>и это ограничивает их в карьерном росте</a:t>
            </a:r>
            <a:r>
              <a:rPr lang="ru-RU" sz="3500" dirty="0">
                <a:solidFill>
                  <a:srgbClr val="182D09"/>
                </a:solidFill>
              </a:rPr>
              <a:t>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	</a:t>
            </a:r>
            <a:endParaRPr lang="ru-RU" sz="3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17124" cy="57388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13208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          КОМУ НУЖНА МАГИСТРАТУРА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3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5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1" y="676008"/>
            <a:ext cx="878497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26490F"/>
                </a:solidFill>
              </a:rPr>
              <a:t/>
            </a:r>
            <a:br>
              <a:rPr lang="ru-RU" sz="2000" dirty="0" smtClean="0">
                <a:solidFill>
                  <a:srgbClr val="26490F"/>
                </a:solidFill>
              </a:rPr>
            </a:br>
            <a:r>
              <a:rPr lang="ru-RU" sz="2000" b="1" dirty="0" smtClean="0">
                <a:solidFill>
                  <a:srgbClr val="26490F"/>
                </a:solidFill>
              </a:rPr>
              <a:t>В 2020 г. Инженерно-технологический институт ведет набор </a:t>
            </a:r>
            <a:br>
              <a:rPr lang="ru-RU" sz="2000" b="1" dirty="0" smtClean="0">
                <a:solidFill>
                  <a:srgbClr val="26490F"/>
                </a:solidFill>
              </a:rPr>
            </a:br>
            <a:r>
              <a:rPr lang="ru-RU" sz="2000" b="1" dirty="0" smtClean="0">
                <a:solidFill>
                  <a:srgbClr val="26490F"/>
                </a:solidFill>
              </a:rPr>
              <a:t>в магистратуру по направлению</a:t>
            </a:r>
            <a:r>
              <a:rPr lang="ru-RU" sz="2000" b="1" dirty="0">
                <a:solidFill>
                  <a:srgbClr val="26490F"/>
                </a:solidFill>
              </a:rPr>
              <a:t/>
            </a:r>
            <a:br>
              <a:rPr lang="ru-RU" sz="2000" b="1" dirty="0">
                <a:solidFill>
                  <a:srgbClr val="26490F"/>
                </a:solidFill>
              </a:rPr>
            </a:br>
            <a:r>
              <a:rPr lang="ru-RU" sz="2000" dirty="0" smtClean="0">
                <a:solidFill>
                  <a:srgbClr val="26490F"/>
                </a:solidFill>
              </a:rPr>
              <a:t/>
            </a:r>
            <a:br>
              <a:rPr lang="ru-RU" sz="2000" dirty="0" smtClean="0">
                <a:solidFill>
                  <a:srgbClr val="26490F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О9.04.01 </a:t>
            </a:r>
            <a:r>
              <a:rPr lang="ru-RU" sz="2000" dirty="0">
                <a:solidFill>
                  <a:srgbClr val="7030A0"/>
                </a:solidFill>
              </a:rPr>
              <a:t>Информатика и вычислительная техника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профиль «Информационное </a:t>
            </a:r>
            <a:r>
              <a:rPr lang="ru-RU" sz="2000" dirty="0">
                <a:solidFill>
                  <a:srgbClr val="7030A0"/>
                </a:solidFill>
              </a:rPr>
              <a:t>и программное обеспечение 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автоматизированных </a:t>
            </a:r>
            <a:r>
              <a:rPr lang="ru-RU" sz="2000" dirty="0">
                <a:solidFill>
                  <a:srgbClr val="7030A0"/>
                </a:solidFill>
              </a:rPr>
              <a:t>систем»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8977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7704856" cy="4104456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dirty="0"/>
              <a:t>Для поступления в магистратуру достаточно успешно сдать вступительные экзамены (тест) по направлению подготовки.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Те, кто имеет профильное образование, сдают один экзамен!</a:t>
            </a:r>
            <a:endParaRPr lang="ru-RU" dirty="0"/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endParaRPr lang="ru-RU" sz="1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Вступительные испытания:</a:t>
            </a: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Информатика (тест) – 50 баллов</a:t>
            </a: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Информатика и вычислительная техника* (тест) – 50 баллов</a:t>
            </a: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r>
              <a:rPr lang="ru-RU" b="1" dirty="0">
                <a:solidFill>
                  <a:srgbClr val="0070C0"/>
                </a:solidFill>
              </a:rPr>
              <a:t>План приема на 2020-2021 </a:t>
            </a:r>
            <a:r>
              <a:rPr lang="ru-RU" b="1" dirty="0" err="1">
                <a:solidFill>
                  <a:srgbClr val="0070C0"/>
                </a:solidFill>
              </a:rPr>
              <a:t>уч.г</a:t>
            </a:r>
            <a:r>
              <a:rPr lang="ru-RU" b="1" dirty="0">
                <a:solidFill>
                  <a:srgbClr val="0070C0"/>
                </a:solidFill>
              </a:rPr>
              <a:t>.:</a:t>
            </a: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Бюджетных – 28 мест </a:t>
            </a: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Внебюджетных – 7 мест</a:t>
            </a:r>
          </a:p>
          <a:p>
            <a:pPr lvl="0">
              <a:lnSpc>
                <a:spcPct val="80000"/>
              </a:lnSpc>
              <a:buClr>
                <a:srgbClr val="90C226"/>
              </a:buClr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* для лиц с профильным образованием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74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83" y="188640"/>
            <a:ext cx="878497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МАГИСТРАТУРА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О9.04.01 Информатика и вычислительная техника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профиль «Информационное </a:t>
            </a:r>
            <a:r>
              <a:rPr lang="ru-RU" sz="2000" dirty="0">
                <a:solidFill>
                  <a:srgbClr val="7030A0"/>
                </a:solidFill>
              </a:rPr>
              <a:t>и программное обеспечение 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автоматизированных </a:t>
            </a:r>
            <a:r>
              <a:rPr lang="ru-RU" sz="2000" dirty="0">
                <a:solidFill>
                  <a:srgbClr val="7030A0"/>
                </a:solidFill>
              </a:rPr>
              <a:t>систем»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17124" cy="5738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704856" cy="4104456"/>
          </a:xfrm>
        </p:spPr>
        <p:txBody>
          <a:bodyPr>
            <a:normAutofit lnSpcReduction="10000"/>
          </a:bodyPr>
          <a:lstStyle/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b="1" dirty="0" smtClean="0"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b="1" dirty="0" smtClean="0">
                <a:cs typeface="Times New Roman" panose="02020603050405020304" pitchFamily="18" charset="0"/>
              </a:rPr>
              <a:t>Область </a:t>
            </a:r>
            <a:r>
              <a:rPr lang="ru-RU" b="1" dirty="0">
                <a:cs typeface="Times New Roman" panose="02020603050405020304" pitchFamily="18" charset="0"/>
              </a:rPr>
              <a:t>профессиональной деятельности</a:t>
            </a:r>
            <a:r>
              <a:rPr lang="ru-RU" b="1" dirty="0" smtClean="0">
                <a:cs typeface="Times New Roman" panose="02020603050405020304" pitchFamily="18" charset="0"/>
              </a:rPr>
              <a:t>:</a:t>
            </a: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dirty="0"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теоретическое и экспериментальное исследование научно-технических проблем и решение задач в области разработки технических средств и программного обеспечения компьютерных вычислительных систем и сетей, </a:t>
            </a:r>
            <a:r>
              <a:rPr lang="ru-RU" dirty="0" smtClean="0">
                <a:cs typeface="Times New Roman" panose="02020603050405020304" pitchFamily="18" charset="0"/>
              </a:rPr>
              <a:t>автоматизированных </a:t>
            </a:r>
            <a:r>
              <a:rPr lang="ru-RU" dirty="0">
                <a:cs typeface="Times New Roman" panose="02020603050405020304" pitchFamily="18" charset="0"/>
              </a:rPr>
              <a:t>(в том числе распределенных) систем обработки информации и управления, а также систем автоматизированного проектирования и информационной поддержки изделий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b="1" dirty="0" smtClean="0"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b="1" dirty="0" smtClean="0">
                <a:cs typeface="Times New Roman" panose="02020603050405020304" pitchFamily="18" charset="0"/>
              </a:rPr>
              <a:t>Виды </a:t>
            </a:r>
            <a:r>
              <a:rPr lang="ru-RU" b="1" dirty="0">
                <a:cs typeface="Times New Roman" panose="02020603050405020304" pitchFamily="18" charset="0"/>
              </a:rPr>
              <a:t>профессиональной деятельности</a:t>
            </a:r>
            <a:r>
              <a:rPr lang="ru-RU" dirty="0" smtClean="0">
                <a:cs typeface="Times New Roman" panose="02020603050405020304" pitchFamily="18" charset="0"/>
              </a:rPr>
              <a:t>:</a:t>
            </a: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dirty="0"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научно-исследовательская;</a:t>
            </a:r>
          </a:p>
          <a:p>
            <a:pPr marL="0" indent="449263" algn="just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производственно-технологическая.</a:t>
            </a:r>
          </a:p>
          <a:p>
            <a:endParaRPr lang="ru-RU" dirty="0"/>
          </a:p>
        </p:txBody>
      </p:sp>
      <p:pic>
        <p:nvPicPr>
          <p:cNvPr id="2050" name="Picture 2" descr="C:\Users\Ulturgasheva_EA\Desktop\Магистратура (картинки)\Магистратура (картинки)\jefdyOqmao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84" y="4797152"/>
            <a:ext cx="3416996" cy="18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3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МАГИСТРАТУРА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О9.04.01 Информатика и вычислительная техника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профиль «Информационное и программное обеспечение 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автоматизированных систем»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7992888" cy="4320480"/>
          </a:xfrm>
        </p:spPr>
        <p:txBody>
          <a:bodyPr>
            <a:normAutofit/>
          </a:bodyPr>
          <a:lstStyle/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b="1" dirty="0" smtClean="0"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b="1" dirty="0" smtClean="0">
                <a:cs typeface="Times New Roman" panose="02020603050405020304" pitchFamily="18" charset="0"/>
              </a:rPr>
              <a:t>Объекты </a:t>
            </a:r>
            <a:r>
              <a:rPr lang="ru-RU" b="1" dirty="0">
                <a:cs typeface="Times New Roman" panose="02020603050405020304" pitchFamily="18" charset="0"/>
              </a:rPr>
              <a:t>профессиональной деятельности</a:t>
            </a:r>
            <a:r>
              <a:rPr lang="ru-RU" dirty="0" smtClean="0">
                <a:cs typeface="Times New Roman" panose="02020603050405020304" pitchFamily="18" charset="0"/>
              </a:rPr>
              <a:t>:</a:t>
            </a:r>
          </a:p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dirty="0" smtClean="0">
              <a:cs typeface="Times New Roman" panose="02020603050405020304" pitchFamily="18" charset="0"/>
            </a:endParaRP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r>
              <a:rPr lang="ru-RU" dirty="0" smtClean="0">
                <a:cs typeface="Times New Roman" panose="02020603050405020304" pitchFamily="18" charset="0"/>
              </a:rPr>
              <a:t>вычислительные </a:t>
            </a:r>
            <a:r>
              <a:rPr lang="ru-RU" dirty="0">
                <a:cs typeface="Times New Roman" panose="02020603050405020304" pitchFamily="18" charset="0"/>
              </a:rPr>
              <a:t>машины, комплексы, системы и сети;</a:t>
            </a: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автоматизированные системы обработки информации и управления;</a:t>
            </a: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системы автоматизированного проектирования и информационной поддержки жизненного цикла промышленных изделий;</a:t>
            </a: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программное обеспечение средств вычислительной техники и автоматизированных систем (программы, программные комплексы и системы);</a:t>
            </a: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r>
              <a:rPr lang="ru-RU" dirty="0">
                <a:cs typeface="Times New Roman" panose="02020603050405020304" pitchFamily="18" charset="0"/>
              </a:rPr>
              <a:t>математическое, информационное, техническое, лингвистическое, программное, эргономическое, организационное и правовое обеспечение перечисленных систем.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17124" cy="573884"/>
          </a:xfrm>
          <a:prstGeom prst="rect">
            <a:avLst/>
          </a:prstGeom>
        </p:spPr>
      </p:pic>
      <p:pic>
        <p:nvPicPr>
          <p:cNvPr id="4" name="Picture 2" descr="C:\Users\Ulturgasheva_EA\Desktop\Магистратура (картинки)\Магистратура (картинки)\4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712" y="5013176"/>
            <a:ext cx="2952328" cy="177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59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МАГИСТРАТУРА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О9.04.01 Информатика и вычислительная техника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профиль «Информационное и программное обеспечение 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автоматизированных систем»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3573016"/>
            <a:ext cx="5184576" cy="3179876"/>
          </a:xfrm>
        </p:spPr>
        <p:txBody>
          <a:bodyPr>
            <a:normAutofit/>
          </a:bodyPr>
          <a:lstStyle/>
          <a:p>
            <a:pPr marL="0" indent="449263" algn="just">
              <a:spcBef>
                <a:spcPts val="0"/>
              </a:spcBef>
              <a:buNone/>
              <a:tabLst>
                <a:tab pos="538163" algn="l"/>
              </a:tabLst>
            </a:pPr>
            <a:endParaRPr lang="ru-RU" dirty="0">
              <a:cs typeface="Times New Roman" panose="02020603050405020304" pitchFamily="18" charset="0"/>
            </a:endParaRP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sz="1700" b="1" dirty="0"/>
              <a:t>Дисциплины по </a:t>
            </a:r>
            <a:r>
              <a:rPr lang="ru-RU" sz="1700" b="1" dirty="0" smtClean="0"/>
              <a:t>направлению «Проектирование </a:t>
            </a:r>
            <a:r>
              <a:rPr lang="ru-RU" sz="1700" b="1" dirty="0"/>
              <a:t>и разработка программного </a:t>
            </a:r>
            <a:r>
              <a:rPr lang="ru-RU" sz="1700" b="1" dirty="0" smtClean="0"/>
              <a:t>обеспечения»:</a:t>
            </a:r>
            <a:endParaRPr lang="ru-RU" sz="1700" b="1" dirty="0"/>
          </a:p>
          <a:p>
            <a:pPr marL="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dirty="0" smtClean="0"/>
              <a:t>  Современные </a:t>
            </a:r>
            <a:r>
              <a:rPr lang="ru-RU" dirty="0"/>
              <a:t>базы данных</a:t>
            </a:r>
            <a:br>
              <a:rPr lang="ru-RU" dirty="0"/>
            </a:br>
            <a:r>
              <a:rPr lang="ru-RU" dirty="0" smtClean="0"/>
              <a:t>  Анализ </a:t>
            </a:r>
            <a:r>
              <a:rPr lang="ru-RU" dirty="0"/>
              <a:t>качества программного обеспечения</a:t>
            </a:r>
            <a:br>
              <a:rPr lang="ru-RU" dirty="0"/>
            </a:br>
            <a:r>
              <a:rPr lang="ru-RU" dirty="0" smtClean="0"/>
              <a:t>  Системы </a:t>
            </a:r>
            <a:r>
              <a:rPr lang="ru-RU" dirty="0"/>
              <a:t>управления проектами</a:t>
            </a:r>
            <a:br>
              <a:rPr lang="ru-RU" dirty="0"/>
            </a:br>
            <a:r>
              <a:rPr lang="ru-RU" dirty="0" smtClean="0"/>
              <a:t>  Подготовка </a:t>
            </a:r>
            <a:r>
              <a:rPr lang="ru-RU" dirty="0"/>
              <a:t>релизов и выпуск программного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dirty="0" smtClean="0"/>
              <a:t>  обеспечения</a:t>
            </a:r>
          </a:p>
          <a:p>
            <a:pPr marL="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dirty="0" smtClean="0">
                <a:cs typeface="Times New Roman" panose="02020603050405020304" pitchFamily="18" charset="0"/>
              </a:rPr>
              <a:t>    и другие.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endParaRPr lang="ru-RU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5" name="Picture 1" descr="C:\Users\Ulturgasheva_EA\Desktop\Магистратура (картинки)\Магистратура (картинки)\8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06" y="4005064"/>
            <a:ext cx="3029364" cy="2061119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39552" y="1556792"/>
            <a:ext cx="792088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dirty="0" smtClean="0"/>
              <a:t>	</a:t>
            </a:r>
          </a:p>
          <a:p>
            <a:pPr marL="0" indent="0" algn="ctr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dirty="0" smtClean="0"/>
              <a:t>Студенты-магистранты </a:t>
            </a:r>
            <a:r>
              <a:rPr lang="ru-RU" dirty="0"/>
              <a:t>с помощью дисциплин по выбору могут усиленно изучать одно из двух направлений: "Веб-разработка" и "Проектирование и разработка программного обеспечения""</a:t>
            </a:r>
            <a:endParaRPr lang="ru-RU" dirty="0" smtClean="0">
              <a:cs typeface="Times New Roman" panose="02020603050405020304" pitchFamily="18" charset="0"/>
            </a:endParaRPr>
          </a:p>
          <a:p>
            <a:pPr marL="0" indent="449263">
              <a:spcBef>
                <a:spcPts val="0"/>
              </a:spcBef>
              <a:tabLst>
                <a:tab pos="538163" algn="l"/>
              </a:tabLst>
            </a:pPr>
            <a:endParaRPr lang="ru-RU" dirty="0" smtClean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17124" cy="573884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67544" y="2492896"/>
            <a:ext cx="792088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dirty="0" smtClean="0"/>
              <a:t>	</a:t>
            </a:r>
          </a:p>
          <a:p>
            <a:pPr marL="0" indent="0" algn="ctr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sz="1900" b="1" dirty="0" smtClean="0"/>
              <a:t>Дисциплины по направлению «Веб-разработка»: </a:t>
            </a:r>
            <a:r>
              <a:rPr lang="ru-RU" sz="1900" dirty="0" smtClean="0"/>
              <a:t>                                             	 	           Языки </a:t>
            </a:r>
            <a:r>
              <a:rPr lang="ru-RU" sz="1900" dirty="0"/>
              <a:t>информационного обмена</a:t>
            </a:r>
            <a:br>
              <a:rPr lang="ru-RU" sz="1900" dirty="0"/>
            </a:br>
            <a:r>
              <a:rPr lang="ru-RU" sz="1900" dirty="0" smtClean="0"/>
              <a:t>                     Основы </a:t>
            </a:r>
            <a:r>
              <a:rPr lang="ru-RU" sz="1900" dirty="0" err="1" smtClean="0"/>
              <a:t>Web</a:t>
            </a:r>
            <a:r>
              <a:rPr lang="ru-RU" sz="1900" dirty="0" smtClean="0"/>
              <a:t>-проектирования</a:t>
            </a:r>
            <a:endParaRPr lang="ru-RU" sz="1900" dirty="0" smtClean="0"/>
          </a:p>
          <a:p>
            <a:pPr marL="0" indent="0" algn="ctr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sz="1900" dirty="0" smtClean="0"/>
              <a:t>UX/UI </a:t>
            </a:r>
            <a:r>
              <a:rPr lang="ru-RU" sz="1900" dirty="0"/>
              <a:t>дизайн</a:t>
            </a:r>
            <a:br>
              <a:rPr lang="ru-RU" sz="1900" dirty="0"/>
            </a:br>
            <a:r>
              <a:rPr lang="ru-RU" sz="1900" dirty="0" smtClean="0"/>
              <a:t>                           </a:t>
            </a:r>
            <a:r>
              <a:rPr lang="ru-RU" sz="1900" dirty="0" err="1" smtClean="0"/>
              <a:t>Front-end</a:t>
            </a:r>
            <a:r>
              <a:rPr lang="ru-RU" sz="1900" dirty="0" smtClean="0"/>
              <a:t>/</a:t>
            </a:r>
            <a:r>
              <a:rPr lang="ru-RU" sz="1900" dirty="0" err="1" smtClean="0"/>
              <a:t>Back-end</a:t>
            </a:r>
            <a:r>
              <a:rPr lang="ru-RU" sz="1900" dirty="0" smtClean="0"/>
              <a:t> разработка </a:t>
            </a:r>
          </a:p>
          <a:p>
            <a:pPr marL="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ru-RU" sz="1900" dirty="0" smtClean="0">
                <a:cs typeface="Times New Roman" panose="02020603050405020304" pitchFamily="18" charset="0"/>
              </a:rPr>
              <a:t>                                                            и другие.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55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82D09"/>
                </a:solidFill>
              </a:rPr>
              <a:t/>
            </a:r>
            <a:br>
              <a:rPr lang="ru-RU" dirty="0" smtClean="0">
                <a:solidFill>
                  <a:srgbClr val="182D09"/>
                </a:solidFill>
              </a:rPr>
            </a:br>
            <a:r>
              <a:rPr lang="ru-RU" sz="2800" dirty="0" smtClean="0">
                <a:solidFill>
                  <a:srgbClr val="182D09"/>
                </a:solidFill>
              </a:rPr>
              <a:t>Выпускники по направлению </a:t>
            </a:r>
            <a:br>
              <a:rPr lang="ru-RU" sz="2800" dirty="0" smtClean="0">
                <a:solidFill>
                  <a:srgbClr val="182D09"/>
                </a:solidFill>
              </a:rPr>
            </a:br>
            <a:r>
              <a:rPr lang="ru-RU" sz="2800" dirty="0" smtClean="0">
                <a:solidFill>
                  <a:srgbClr val="182D09"/>
                </a:solidFill>
              </a:rPr>
              <a:t>Информатика и вычислительная техника работают в разных сферах производства:</a:t>
            </a:r>
            <a:endParaRPr lang="ru-RU" sz="2800" dirty="0">
              <a:solidFill>
                <a:srgbClr val="182D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7920880" cy="4896544"/>
          </a:xfrm>
        </p:spPr>
        <p:txBody>
          <a:bodyPr>
            <a:normAutofit fontScale="55000" lnSpcReduction="20000"/>
          </a:bodyPr>
          <a:lstStyle/>
          <a:p>
            <a:pPr marL="0" indent="220663">
              <a:lnSpc>
                <a:spcPct val="150000"/>
              </a:lnSpc>
            </a:pPr>
            <a:r>
              <a:rPr lang="ru-RU" sz="3300" dirty="0">
                <a:latin typeface="+mj-lt"/>
                <a:cs typeface="Times New Roman" panose="02020603050405020304" pitchFamily="18" charset="0"/>
              </a:rPr>
              <a:t>служба экономического планирования и управления;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 smtClean="0">
                <a:latin typeface="+mj-lt"/>
                <a:cs typeface="Times New Roman" panose="02020603050405020304" pitchFamily="18" charset="0"/>
              </a:rPr>
              <a:t>администрация </a:t>
            </a:r>
            <a:r>
              <a:rPr lang="ru-RU" sz="3300" dirty="0">
                <a:latin typeface="+mj-lt"/>
                <a:cs typeface="Times New Roman" panose="02020603050405020304" pitchFamily="18" charset="0"/>
              </a:rPr>
              <a:t>властных структур;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>
                <a:latin typeface="+mj-lt"/>
                <a:cs typeface="Times New Roman" panose="02020603050405020304" pitchFamily="18" charset="0"/>
              </a:rPr>
              <a:t>служба бухгалтерского учета и аудита;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>
                <a:latin typeface="+mj-lt"/>
                <a:cs typeface="Times New Roman" panose="02020603050405020304" pitchFamily="18" charset="0"/>
              </a:rPr>
              <a:t>отделы АСУ предприятий и организаций различных отраслей;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 smtClean="0">
                <a:latin typeface="+mj-lt"/>
                <a:cs typeface="Times New Roman" panose="02020603050405020304" pitchFamily="18" charset="0"/>
              </a:rPr>
              <a:t>вычислительные </a:t>
            </a:r>
            <a:r>
              <a:rPr lang="ru-RU" sz="3300" dirty="0">
                <a:latin typeface="+mj-lt"/>
                <a:cs typeface="Times New Roman" panose="02020603050405020304" pitchFamily="18" charset="0"/>
              </a:rPr>
              <a:t>центры;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 smtClean="0">
                <a:latin typeface="+mj-lt"/>
                <a:cs typeface="Times New Roman" panose="02020603050405020304" pitchFamily="18" charset="0"/>
              </a:rPr>
              <a:t>банковская </a:t>
            </a:r>
            <a:r>
              <a:rPr lang="ru-RU" sz="3300" dirty="0">
                <a:latin typeface="+mj-lt"/>
                <a:cs typeface="Times New Roman" panose="02020603050405020304" pitchFamily="18" charset="0"/>
              </a:rPr>
              <a:t>сфера;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>
                <a:latin typeface="+mj-lt"/>
                <a:cs typeface="Times New Roman" panose="02020603050405020304" pitchFamily="18" charset="0"/>
              </a:rPr>
              <a:t>налоговые органы;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 smtClean="0">
                <a:latin typeface="+mj-lt"/>
                <a:cs typeface="Times New Roman" panose="02020603050405020304" pitchFamily="18" charset="0"/>
              </a:rPr>
              <a:t>система </a:t>
            </a:r>
            <a:r>
              <a:rPr lang="ru-RU" sz="3300" dirty="0">
                <a:latin typeface="+mj-lt"/>
                <a:cs typeface="Times New Roman" panose="02020603050405020304" pitchFamily="18" charset="0"/>
              </a:rPr>
              <a:t>образования;  </a:t>
            </a:r>
          </a:p>
          <a:p>
            <a:pPr marL="0" indent="220663">
              <a:lnSpc>
                <a:spcPct val="150000"/>
              </a:lnSpc>
            </a:pPr>
            <a:r>
              <a:rPr lang="ru-RU" sz="3300" dirty="0">
                <a:latin typeface="+mj-lt"/>
                <a:cs typeface="Times New Roman" panose="02020603050405020304" pitchFamily="18" charset="0"/>
              </a:rPr>
              <a:t>служба маркетинга и </a:t>
            </a:r>
            <a:r>
              <a:rPr lang="ru-RU" sz="3300" dirty="0" smtClean="0">
                <a:latin typeface="+mj-lt"/>
                <a:cs typeface="Times New Roman" panose="02020603050405020304" pitchFamily="18" charset="0"/>
              </a:rPr>
              <a:t>рекламы.</a:t>
            </a:r>
            <a:endParaRPr lang="ru-RU" sz="3300" dirty="0">
              <a:latin typeface="+mj-lt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2164957" cy="648072"/>
          </a:xfrm>
          <a:prstGeom prst="rect">
            <a:avLst/>
          </a:prstGeom>
        </p:spPr>
      </p:pic>
      <p:pic>
        <p:nvPicPr>
          <p:cNvPr id="1026" name="Picture 2" descr="C:\Users\Ulturgasheva_EA\Desktop\Магистратура (картинки)\Магистратура (картинки)\_1423-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9040"/>
            <a:ext cx="4061445" cy="270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8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632848" cy="5472608"/>
          </a:xfrm>
        </p:spPr>
        <p:txBody>
          <a:bodyPr>
            <a:normAutofit fontScale="7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b="1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dirty="0" smtClean="0"/>
              <a:t>	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sz="2300" dirty="0" smtClean="0"/>
              <a:t>Чтобы </a:t>
            </a:r>
            <a:r>
              <a:rPr lang="ru-RU" sz="2300" dirty="0"/>
              <a:t>успешно сдать вступительный тест, предлагаем пройти обучение на </a:t>
            </a:r>
            <a:r>
              <a:rPr lang="ru-RU" sz="2300" b="1" dirty="0"/>
              <a:t>интенсивных подготовительных курсах. </a:t>
            </a:r>
            <a:endParaRPr lang="ru-RU" sz="2300" b="1" dirty="0" smtClean="0"/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sz="2300" dirty="0" smtClean="0"/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/>
              <a:t>Обучение на курсах поможет </a:t>
            </a:r>
            <a:r>
              <a:rPr lang="ru-RU" sz="2300" dirty="0" smtClean="0"/>
              <a:t>абитуриентам: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 smtClean="0"/>
              <a:t>- </a:t>
            </a:r>
            <a:r>
              <a:rPr lang="ru-RU" sz="2300" dirty="0"/>
              <a:t>сформировать полное представление о содержании теста, познакомиться с основными типами заданий</a:t>
            </a:r>
            <a:r>
              <a:rPr lang="ru-RU" sz="2300" dirty="0" smtClean="0"/>
              <a:t>;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 smtClean="0"/>
              <a:t>- </a:t>
            </a:r>
            <a:r>
              <a:rPr lang="ru-RU" sz="2300" dirty="0"/>
              <a:t>узнать о требованиях, предъявляемых к ответам поступающих</a:t>
            </a:r>
            <a:r>
              <a:rPr lang="ru-RU" sz="2300" dirty="0" smtClean="0"/>
              <a:t>;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/>
              <a:t>- получить методические рекомендации, которые помогут эффективно подготовиться к экзамену</a:t>
            </a:r>
            <a:r>
              <a:rPr lang="ru-RU" sz="2300" dirty="0" smtClean="0"/>
              <a:t>.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b="1" dirty="0"/>
              <a:t>НАЧАЛО ОБУЧЕНИЯ – 20 июля 2020 г</a:t>
            </a:r>
            <a:r>
              <a:rPr lang="ru-RU" sz="2300" b="1" dirty="0" smtClean="0"/>
              <a:t>.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ru-RU" b="1" dirty="0" smtClean="0"/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ru-RU" dirty="0"/>
              <a:t>Для записи на курс обращаться:</a:t>
            </a:r>
            <a:br>
              <a:rPr lang="ru-RU" dirty="0"/>
            </a:br>
            <a:r>
              <a:rPr lang="ru-RU" dirty="0"/>
              <a:t>тел. 22-24-32</a:t>
            </a:r>
            <a:br>
              <a:rPr lang="ru-RU" dirty="0"/>
            </a:br>
            <a:r>
              <a:rPr lang="ru-RU" dirty="0"/>
              <a:t>тел. 8 913 059 19 74</a:t>
            </a:r>
            <a:br>
              <a:rPr lang="ru-RU" dirty="0"/>
            </a:br>
            <a:r>
              <a:rPr lang="ru-RU" dirty="0"/>
              <a:t>тел. 8 902 468 17 43</a:t>
            </a:r>
            <a:br>
              <a:rPr lang="ru-RU" dirty="0"/>
            </a:br>
            <a:r>
              <a:rPr lang="ru-RU" dirty="0"/>
              <a:t>е-</a:t>
            </a:r>
            <a:r>
              <a:rPr lang="ru-RU" dirty="0" err="1"/>
              <a:t>mail</a:t>
            </a:r>
            <a:r>
              <a:rPr lang="ru-RU" dirty="0"/>
              <a:t>: 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rc.pik.iti@mail.ru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Подробнее об условиях поступления в магистратуру можно узнать здесь: 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http://khsu.ru/abitur/magistr/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648072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7030A0"/>
                </a:solidFill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7030A0"/>
                </a:solidFill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КАК  ПОДГОТОВИТЬСЯ К ПОСТУПЛЕНИЮ В МАГИСТРАТУРУ?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40550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63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1369</TotalTime>
  <Words>275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ИНЖЕНЕРНО-ТЕХНОЛОГИЧЕСКИЙ ИНСТИТУТ</vt:lpstr>
      <vt:lpstr>            ЧТО ТАКОЕ МАГИСТРАТУРА?  </vt:lpstr>
      <vt:lpstr>           КОМУ НУЖНА МАГИСТРАТУРА  </vt:lpstr>
      <vt:lpstr> В 2020 г. Инженерно-технологический институт ведет набор  в магистратуру по направлению  О9.04.01 Информатика и вычислительная техника профиль «Информационное и программное обеспечение  автоматизированных систем»</vt:lpstr>
      <vt:lpstr> МАГИСТРАТУРА О9.04.01 Информатика и вычислительная техника профиль «Информационное и программное обеспечение  автоматизированных систем»</vt:lpstr>
      <vt:lpstr> МАГИСТРАТУРА О9.04.01 Информатика и вычислительная техника профиль «Информационное и программное обеспечение  автоматизированных систем»</vt:lpstr>
      <vt:lpstr> МАГИСТРАТУРА О9.04.01 Информатика и вычислительная техника профиль «Информационное и программное обеспечение  автоматизированных систем»</vt:lpstr>
      <vt:lpstr> Выпускники по направлению  Информатика и вычислительная техника работают в разных сферах производства:</vt:lpstr>
      <vt:lpstr>  КАК  ПОДГОТОВИТЬСЯ К ПОСТУПЛЕНИЮ В МАГИСТРАТУРУ?</vt:lpstr>
      <vt:lpstr>  Вся информация  по условиям набора  в 2020 г.: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Инженерно-технологический институт</dc:title>
  <dc:creator>Карина Х. Тихомирова</dc:creator>
  <cp:lastModifiedBy>Евгения А. Ултургашева</cp:lastModifiedBy>
  <cp:revision>99</cp:revision>
  <dcterms:created xsi:type="dcterms:W3CDTF">2019-04-26T07:45:44Z</dcterms:created>
  <dcterms:modified xsi:type="dcterms:W3CDTF">2020-06-16T09:50:59Z</dcterms:modified>
</cp:coreProperties>
</file>