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3" r:id="rId2"/>
    <p:sldId id="305" r:id="rId3"/>
    <p:sldId id="306" r:id="rId4"/>
    <p:sldId id="307" r:id="rId5"/>
    <p:sldId id="308" r:id="rId6"/>
    <p:sldId id="293" r:id="rId7"/>
    <p:sldId id="294" r:id="rId8"/>
    <p:sldId id="315" r:id="rId9"/>
    <p:sldId id="281" r:id="rId10"/>
    <p:sldId id="318" r:id="rId11"/>
    <p:sldId id="311" r:id="rId12"/>
    <p:sldId id="282" r:id="rId13"/>
    <p:sldId id="321" r:id="rId14"/>
    <p:sldId id="323" r:id="rId15"/>
    <p:sldId id="322" r:id="rId16"/>
    <p:sldId id="288" r:id="rId17"/>
    <p:sldId id="289" r:id="rId18"/>
    <p:sldId id="291" r:id="rId19"/>
    <p:sldId id="319" r:id="rId20"/>
    <p:sldId id="292" r:id="rId21"/>
    <p:sldId id="283" r:id="rId22"/>
    <p:sldId id="296" r:id="rId23"/>
    <p:sldId id="304" r:id="rId24"/>
    <p:sldId id="287" r:id="rId25"/>
    <p:sldId id="320" r:id="rId26"/>
    <p:sldId id="297" r:id="rId27"/>
    <p:sldId id="295" r:id="rId28"/>
    <p:sldId id="298" r:id="rId29"/>
    <p:sldId id="301" r:id="rId30"/>
    <p:sldId id="300" r:id="rId31"/>
    <p:sldId id="303" r:id="rId32"/>
    <p:sldId id="275" r:id="rId33"/>
    <p:sldId id="277" r:id="rId34"/>
    <p:sldId id="276" r:id="rId35"/>
    <p:sldId id="278" r:id="rId36"/>
    <p:sldId id="279" r:id="rId37"/>
    <p:sldId id="30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38"/>
    <a:srgbClr val="F4740A"/>
    <a:srgbClr val="007050"/>
    <a:srgbClr val="A9D18E"/>
    <a:srgbClr val="175922"/>
    <a:srgbClr val="3B160E"/>
    <a:srgbClr val="9DCE6C"/>
    <a:srgbClr val="37A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9" autoAdjust="0"/>
    <p:restoredTop sz="94660"/>
  </p:normalViewPr>
  <p:slideViewPr>
    <p:cSldViewPr>
      <p:cViewPr varScale="1">
        <p:scale>
          <a:sx n="84" d="100"/>
          <a:sy n="84" d="100"/>
        </p:scale>
        <p:origin x="-139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hrbuch\Desktop\&#1055;&#1080;&#1088;&#1086;&#1075;%20&#1087;&#1086;%20&#1054;&#1055;&#1054;&#1055;%20%20&#1086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cat>
            <c:strRef>
              <c:f>'ВО+СПО (2)'!$F$5:$F$11</c:f>
              <c:strCache>
                <c:ptCount val="7"/>
                <c:pt idx="0">
                  <c:v>Инженерное дело, технологии и технические 
 науки, природопользование</c:v>
                </c:pt>
                <c:pt idx="1">
                  <c:v>Здравоохранение и медицинские науки</c:v>
                </c:pt>
                <c:pt idx="2">
                  <c:v>Сельское хозяйство и сельскохозяйственные 
 науки</c:v>
                </c:pt>
                <c:pt idx="3">
                  <c:v>Экономика, юриспруденция, социальная работа</c:v>
                </c:pt>
                <c:pt idx="4">
                  <c:v>Образование и педагогические науки</c:v>
                </c:pt>
                <c:pt idx="5">
                  <c:v>Гуманитарные науки</c:v>
                </c:pt>
                <c:pt idx="6">
                  <c:v>Искусство и культура</c:v>
                </c:pt>
              </c:strCache>
            </c:strRef>
          </c:cat>
          <c:val>
            <c:numRef>
              <c:f>'ВО+СПО (2)'!$G$5:$G$11</c:f>
            </c:numRef>
          </c:val>
        </c:ser>
        <c:ser>
          <c:idx val="1"/>
          <c:order val="1"/>
          <c:explosion val="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8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'ВО+СПО (2)'!$F$5:$F$11</c:f>
              <c:strCache>
                <c:ptCount val="7"/>
                <c:pt idx="0">
                  <c:v>Инженерное дело, технологии и технические 
 науки, природопользование</c:v>
                </c:pt>
                <c:pt idx="1">
                  <c:v>Здравоохранение и медицинские науки</c:v>
                </c:pt>
                <c:pt idx="2">
                  <c:v>Сельское хозяйство и сельскохозяйственные 
 науки</c:v>
                </c:pt>
                <c:pt idx="3">
                  <c:v>Экономика, юриспруденция, социальная работа</c:v>
                </c:pt>
                <c:pt idx="4">
                  <c:v>Образование и педагогические науки</c:v>
                </c:pt>
                <c:pt idx="5">
                  <c:v>Гуманитарные науки</c:v>
                </c:pt>
                <c:pt idx="6">
                  <c:v>Искусство и культура</c:v>
                </c:pt>
              </c:strCache>
            </c:strRef>
          </c:cat>
          <c:val>
            <c:numRef>
              <c:f>'ВО+СПО (2)'!$H$5:$H$11</c:f>
              <c:numCache>
                <c:formatCode>0.0</c:formatCode>
                <c:ptCount val="7"/>
                <c:pt idx="0">
                  <c:v>16.593460224499758</c:v>
                </c:pt>
                <c:pt idx="1">
                  <c:v>9.6632503660322104</c:v>
                </c:pt>
                <c:pt idx="2">
                  <c:v>7.564665690580771</c:v>
                </c:pt>
                <c:pt idx="3">
                  <c:v>25.671059053196682</c:v>
                </c:pt>
                <c:pt idx="4">
                  <c:v>29.868228404099561</c:v>
                </c:pt>
                <c:pt idx="5">
                  <c:v>7.6134699853587122</c:v>
                </c:pt>
                <c:pt idx="6">
                  <c:v>3.0258662762323087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022876963639471E-2"/>
          <c:y val="0.42271022052790591"/>
          <c:w val="0.94046255175386717"/>
          <c:h val="0.5393208034399237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80696-7E9B-402D-8488-FF885DA3F20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256E9F-156A-4BF2-85E0-629E6EF4B0DA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mtClean="0"/>
            <a:t>5. Право на прием на обучение по программам бакалвриата и программам специалитета за счет бюджетных ассигнований федерального бюджета, бюджетов субъектов Российской Федерации и местных бюджетов в пределах установленной квоты имеют:</a:t>
          </a:r>
          <a:endParaRPr lang="ru-RU"/>
        </a:p>
      </dgm:t>
    </dgm:pt>
    <dgm:pt modelId="{65E2378C-4DEC-4483-9741-ECA2CDDAF72C}" type="parTrans" cxnId="{3885103C-832B-42D4-8CF0-DC8BDAE6F06A}">
      <dgm:prSet/>
      <dgm:spPr/>
      <dgm:t>
        <a:bodyPr/>
        <a:lstStyle/>
        <a:p>
          <a:endParaRPr lang="ru-RU"/>
        </a:p>
      </dgm:t>
    </dgm:pt>
    <dgm:pt modelId="{F3CEA6B2-D691-4836-887B-C69315E2D9F1}" type="sibTrans" cxnId="{3885103C-832B-42D4-8CF0-DC8BDAE6F06A}">
      <dgm:prSet/>
      <dgm:spPr/>
      <dgm:t>
        <a:bodyPr/>
        <a:lstStyle/>
        <a:p>
          <a:endParaRPr lang="ru-RU"/>
        </a:p>
      </dgm:t>
    </dgm:pt>
    <dgm:pt modelId="{C1855C65-B754-4A28-A22A-662496B3C1A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дети-сироты и дети, оставшиеся без попечения родителей, а также лица из числа детей-сирот и детей, оставшихся без попечения родителей;</a:t>
          </a:r>
          <a:endParaRPr lang="ru-RU" dirty="0"/>
        </a:p>
      </dgm:t>
    </dgm:pt>
    <dgm:pt modelId="{A45C281F-BC8B-4137-9929-E21DC66D9B3F}" type="parTrans" cxnId="{78660B9C-BDBD-4BF8-BBE6-B35F5B3EDCBB}">
      <dgm:prSet/>
      <dgm:spPr/>
      <dgm:t>
        <a:bodyPr/>
        <a:lstStyle/>
        <a:p>
          <a:endParaRPr lang="ru-RU"/>
        </a:p>
      </dgm:t>
    </dgm:pt>
    <dgm:pt modelId="{EAFE1B24-9B9A-4D13-B91D-29F5893970B4}" type="sibTrans" cxnId="{78660B9C-BDBD-4BF8-BBE6-B35F5B3EDCBB}">
      <dgm:prSet/>
      <dgm:spPr/>
      <dgm:t>
        <a:bodyPr/>
        <a:lstStyle/>
        <a:p>
          <a:endParaRPr lang="ru-RU"/>
        </a:p>
      </dgm:t>
    </dgm:pt>
    <dgm:pt modelId="{3C3654CD-302A-429A-836E-2A4F55842C8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mtClean="0"/>
            <a:t>Дети-инвалиды, инвалиды </a:t>
          </a:r>
          <a:r>
            <a:rPr lang="en-US" smtClean="0"/>
            <a:t>I </a:t>
          </a:r>
          <a:r>
            <a:rPr lang="ru-RU" smtClean="0"/>
            <a:t>и </a:t>
          </a:r>
          <a:r>
            <a:rPr lang="en-US" smtClean="0"/>
            <a:t>II</a:t>
          </a:r>
          <a:r>
            <a:rPr lang="ru-RU" smtClean="0"/>
            <a:t> групп;</a:t>
          </a:r>
          <a:endParaRPr lang="ru-RU"/>
        </a:p>
      </dgm:t>
    </dgm:pt>
    <dgm:pt modelId="{7472CB0B-D301-4501-B367-5BABD7616826}" type="parTrans" cxnId="{C4A5353A-4699-417F-9D56-A08F96507176}">
      <dgm:prSet/>
      <dgm:spPr/>
      <dgm:t>
        <a:bodyPr/>
        <a:lstStyle/>
        <a:p>
          <a:endParaRPr lang="ru-RU"/>
        </a:p>
      </dgm:t>
    </dgm:pt>
    <dgm:pt modelId="{C0484F2F-C6B5-4FAB-BEB8-268E1CAF6F25}" type="sibTrans" cxnId="{C4A5353A-4699-417F-9D56-A08F96507176}">
      <dgm:prSet/>
      <dgm:spPr/>
      <dgm:t>
        <a:bodyPr/>
        <a:lstStyle/>
        <a:p>
          <a:endParaRPr lang="ru-RU"/>
        </a:p>
      </dgm:t>
    </dgm:pt>
    <dgm:pt modelId="{1F5B9701-C078-40C6-A4BD-4BBF333A50A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mtClean="0"/>
            <a:t>Инвалиды с детства, инвалиды вследствие военной травмы или заболевания, полученных в период прохождения военной службы;</a:t>
          </a:r>
          <a:endParaRPr lang="ru-RU"/>
        </a:p>
      </dgm:t>
    </dgm:pt>
    <dgm:pt modelId="{80E528C7-C498-48C9-A8A5-60D3643CC408}" type="parTrans" cxnId="{47DF9ECE-B595-477C-8DBB-EE13CB118F0C}">
      <dgm:prSet/>
      <dgm:spPr/>
      <dgm:t>
        <a:bodyPr/>
        <a:lstStyle/>
        <a:p>
          <a:endParaRPr lang="ru-RU"/>
        </a:p>
      </dgm:t>
    </dgm:pt>
    <dgm:pt modelId="{F117C768-92D1-4355-8365-52FA45EDB78B}" type="sibTrans" cxnId="{47DF9ECE-B595-477C-8DBB-EE13CB118F0C}">
      <dgm:prSet/>
      <dgm:spPr/>
      <dgm:t>
        <a:bodyPr/>
        <a:lstStyle/>
        <a:p>
          <a:endParaRPr lang="ru-RU"/>
        </a:p>
      </dgm:t>
    </dgm:pt>
    <dgm:pt modelId="{BD284299-65AA-4953-A5F4-1ABE6EA4828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mtClean="0"/>
            <a:t>Ветераны боевых действий из числа лиц, указанных в подпунктах 1-4 пункта 1 статьи 3 Федерального закона от 12 января 1995 года № 5-ФЗ «О ветеранах»</a:t>
          </a:r>
          <a:endParaRPr lang="ru-RU"/>
        </a:p>
      </dgm:t>
    </dgm:pt>
    <dgm:pt modelId="{9B459069-93EF-4902-9786-C825E0997EC8}" type="parTrans" cxnId="{3F559E9C-3F6B-474D-91C5-8F5EAE856EB1}">
      <dgm:prSet/>
      <dgm:spPr/>
      <dgm:t>
        <a:bodyPr/>
        <a:lstStyle/>
        <a:p>
          <a:endParaRPr lang="ru-RU"/>
        </a:p>
      </dgm:t>
    </dgm:pt>
    <dgm:pt modelId="{71CA16A8-A030-428B-AAE0-E1BE590910F0}" type="sibTrans" cxnId="{3F559E9C-3F6B-474D-91C5-8F5EAE856EB1}">
      <dgm:prSet/>
      <dgm:spPr/>
      <dgm:t>
        <a:bodyPr/>
        <a:lstStyle/>
        <a:p>
          <a:endParaRPr lang="ru-RU"/>
        </a:p>
      </dgm:t>
    </dgm:pt>
    <dgm:pt modelId="{835367BF-1662-4B4F-909F-B1B736198A1E}" type="pres">
      <dgm:prSet presAssocID="{2F580696-7E9B-402D-8488-FF885DA3F2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F1B8E9-AA1B-490B-B8DB-A58F3FBAA4F8}" type="pres">
      <dgm:prSet presAssocID="{56256E9F-156A-4BF2-85E0-629E6EF4B0DA}" presName="linNode" presStyleCnt="0"/>
      <dgm:spPr/>
    </dgm:pt>
    <dgm:pt modelId="{08B6BBEB-8334-459F-AC1E-EFCF47E7143D}" type="pres">
      <dgm:prSet presAssocID="{56256E9F-156A-4BF2-85E0-629E6EF4B0DA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D52FC-0947-499A-A25E-A184159E31CF}" type="pres">
      <dgm:prSet presAssocID="{56256E9F-156A-4BF2-85E0-629E6EF4B0DA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85C30-0585-4727-A8A3-3DF7E9425ED0}" type="presOf" srcId="{56256E9F-156A-4BF2-85E0-629E6EF4B0DA}" destId="{08B6BBEB-8334-459F-AC1E-EFCF47E7143D}" srcOrd="0" destOrd="0" presId="urn:microsoft.com/office/officeart/2005/8/layout/vList5"/>
    <dgm:cxn modelId="{8C04DED9-B619-421A-B4D1-7E1BA4AA38E9}" type="presOf" srcId="{C1855C65-B754-4A28-A22A-662496B3C1AE}" destId="{993D52FC-0947-499A-A25E-A184159E31CF}" srcOrd="0" destOrd="0" presId="urn:microsoft.com/office/officeart/2005/8/layout/vList5"/>
    <dgm:cxn modelId="{2FAC5071-29D8-4ACF-B7F5-477809EE050C}" type="presOf" srcId="{2F580696-7E9B-402D-8488-FF885DA3F206}" destId="{835367BF-1662-4B4F-909F-B1B736198A1E}" srcOrd="0" destOrd="0" presId="urn:microsoft.com/office/officeart/2005/8/layout/vList5"/>
    <dgm:cxn modelId="{78660B9C-BDBD-4BF8-BBE6-B35F5B3EDCBB}" srcId="{56256E9F-156A-4BF2-85E0-629E6EF4B0DA}" destId="{C1855C65-B754-4A28-A22A-662496B3C1AE}" srcOrd="0" destOrd="0" parTransId="{A45C281F-BC8B-4137-9929-E21DC66D9B3F}" sibTransId="{EAFE1B24-9B9A-4D13-B91D-29F5893970B4}"/>
    <dgm:cxn modelId="{3F559E9C-3F6B-474D-91C5-8F5EAE856EB1}" srcId="{56256E9F-156A-4BF2-85E0-629E6EF4B0DA}" destId="{BD284299-65AA-4953-A5F4-1ABE6EA4828F}" srcOrd="3" destOrd="0" parTransId="{9B459069-93EF-4902-9786-C825E0997EC8}" sibTransId="{71CA16A8-A030-428B-AAE0-E1BE590910F0}"/>
    <dgm:cxn modelId="{6E5A673F-50B9-4CFF-9846-4FA5D203DEBB}" type="presOf" srcId="{1F5B9701-C078-40C6-A4BD-4BBF333A50A8}" destId="{993D52FC-0947-499A-A25E-A184159E31CF}" srcOrd="0" destOrd="2" presId="urn:microsoft.com/office/officeart/2005/8/layout/vList5"/>
    <dgm:cxn modelId="{3885103C-832B-42D4-8CF0-DC8BDAE6F06A}" srcId="{2F580696-7E9B-402D-8488-FF885DA3F206}" destId="{56256E9F-156A-4BF2-85E0-629E6EF4B0DA}" srcOrd="0" destOrd="0" parTransId="{65E2378C-4DEC-4483-9741-ECA2CDDAF72C}" sibTransId="{F3CEA6B2-D691-4836-887B-C69315E2D9F1}"/>
    <dgm:cxn modelId="{320739D6-EBF0-4BB2-80B8-F2C7E5096937}" type="presOf" srcId="{3C3654CD-302A-429A-836E-2A4F55842C8E}" destId="{993D52FC-0947-499A-A25E-A184159E31CF}" srcOrd="0" destOrd="1" presId="urn:microsoft.com/office/officeart/2005/8/layout/vList5"/>
    <dgm:cxn modelId="{C4A5353A-4699-417F-9D56-A08F96507176}" srcId="{56256E9F-156A-4BF2-85E0-629E6EF4B0DA}" destId="{3C3654CD-302A-429A-836E-2A4F55842C8E}" srcOrd="1" destOrd="0" parTransId="{7472CB0B-D301-4501-B367-5BABD7616826}" sibTransId="{C0484F2F-C6B5-4FAB-BEB8-268E1CAF6F25}"/>
    <dgm:cxn modelId="{09DB0085-5262-4EE0-8BCF-1C312ED3FA6F}" type="presOf" srcId="{BD284299-65AA-4953-A5F4-1ABE6EA4828F}" destId="{993D52FC-0947-499A-A25E-A184159E31CF}" srcOrd="0" destOrd="3" presId="urn:microsoft.com/office/officeart/2005/8/layout/vList5"/>
    <dgm:cxn modelId="{47DF9ECE-B595-477C-8DBB-EE13CB118F0C}" srcId="{56256E9F-156A-4BF2-85E0-629E6EF4B0DA}" destId="{1F5B9701-C078-40C6-A4BD-4BBF333A50A8}" srcOrd="2" destOrd="0" parTransId="{80E528C7-C498-48C9-A8A5-60D3643CC408}" sibTransId="{F117C768-92D1-4355-8365-52FA45EDB78B}"/>
    <dgm:cxn modelId="{B177AF68-6142-47FE-926D-0ABC207D0D0C}" type="presParOf" srcId="{835367BF-1662-4B4F-909F-B1B736198A1E}" destId="{3FF1B8E9-AA1B-490B-B8DB-A58F3FBAA4F8}" srcOrd="0" destOrd="0" presId="urn:microsoft.com/office/officeart/2005/8/layout/vList5"/>
    <dgm:cxn modelId="{9CE74AD9-ECE0-4396-B009-17D957435826}" type="presParOf" srcId="{3FF1B8E9-AA1B-490B-B8DB-A58F3FBAA4F8}" destId="{08B6BBEB-8334-459F-AC1E-EFCF47E7143D}" srcOrd="0" destOrd="0" presId="urn:microsoft.com/office/officeart/2005/8/layout/vList5"/>
    <dgm:cxn modelId="{EE54A512-4F8E-49A3-B455-EA684861D8E0}" type="presParOf" srcId="{3FF1B8E9-AA1B-490B-B8DB-A58F3FBAA4F8}" destId="{993D52FC-0947-499A-A25E-A184159E31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D52FC-0947-499A-A25E-A184159E31CF}">
      <dsp:nvSpPr>
        <dsp:cNvPr id="0" name=""/>
        <dsp:cNvSpPr/>
      </dsp:nvSpPr>
      <dsp:spPr>
        <a:xfrm rot="5400000">
          <a:off x="4312310" y="-628395"/>
          <a:ext cx="3594830" cy="5750329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дети-сироты и дети, оставшиеся без попечения родителей, а также лица из числа детей-сирот и детей, оставшихся без попечения родителей;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Дети-инвалиды, инвалиды </a:t>
          </a:r>
          <a:r>
            <a:rPr lang="en-US" sz="1900" kern="1200" smtClean="0"/>
            <a:t>I </a:t>
          </a:r>
          <a:r>
            <a:rPr lang="ru-RU" sz="1900" kern="1200" smtClean="0"/>
            <a:t>и </a:t>
          </a:r>
          <a:r>
            <a:rPr lang="en-US" sz="1900" kern="1200" smtClean="0"/>
            <a:t>II</a:t>
          </a:r>
          <a:r>
            <a:rPr lang="ru-RU" sz="1900" kern="1200" smtClean="0"/>
            <a:t> групп;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Инвалиды с детства, инвалиды вследствие военной травмы или заболевания, полученных в период прохождения военной службы;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Ветераны боевых действий из числа лиц, указанных в подпунктах 1-4 пункта 1 статьи 3 Федерального закона от 12 января 1995 года № 5-ФЗ «О ветеранах»</a:t>
          </a:r>
          <a:endParaRPr lang="ru-RU" sz="1900" kern="1200"/>
        </a:p>
      </dsp:txBody>
      <dsp:txXfrm rot="-5400000">
        <a:off x="3234561" y="624839"/>
        <a:ext cx="5574844" cy="3243860"/>
      </dsp:txXfrm>
    </dsp:sp>
    <dsp:sp modelId="{08B6BBEB-8334-459F-AC1E-EFCF47E7143D}">
      <dsp:nvSpPr>
        <dsp:cNvPr id="0" name=""/>
        <dsp:cNvSpPr/>
      </dsp:nvSpPr>
      <dsp:spPr>
        <a:xfrm>
          <a:off x="0" y="0"/>
          <a:ext cx="3234560" cy="449353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5. Право на прием на обучение по программам бакалвриата и программам специалитета за счет бюджетных ассигнований федерального бюджета, бюджетов субъектов Российской Федерации и местных бюджетов в пределах установленной квоты имеют:</a:t>
          </a:r>
          <a:endParaRPr lang="ru-RU" sz="2000" kern="1200"/>
        </a:p>
      </dsp:txBody>
      <dsp:txXfrm>
        <a:off x="157898" y="157898"/>
        <a:ext cx="2918764" cy="4177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3DB18-44FD-4B45-BBF2-57BA9B256BF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5A132-5D55-45D7-A294-09A50EDEB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0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EF27-AE0F-48C7-AF2B-E38768A3EAB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490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5A132-5D55-45D7-A294-09A50EDEB8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64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EF27-AE0F-48C7-AF2B-E38768A3EAB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40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E71D5-3286-448C-95B0-3CFCF797145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4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5.jpe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1259632" y="205360"/>
            <a:ext cx="2448272" cy="736093"/>
          </a:xfrm>
          <a:prstGeom prst="rect">
            <a:avLst/>
          </a:prstGeom>
          <a:ln w="0"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205360"/>
            <a:ext cx="10001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2" y="145828"/>
            <a:ext cx="79851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6366" y="105273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4F38"/>
                </a:solidFill>
                <a:latin typeface="Sylfaen" pitchFamily="18" charset="0"/>
                <a:cs typeface="Aparajita" pitchFamily="34" charset="0"/>
              </a:rPr>
              <a:t>ФГБОУ ВО «Хакасский государственный университет им. Н.Ф. Катанова»</a:t>
            </a:r>
            <a:endParaRPr lang="ru-RU" sz="2400" b="1" dirty="0">
              <a:solidFill>
                <a:srgbClr val="004F38"/>
              </a:solidFill>
              <a:latin typeface="Sylfaen" pitchFamily="18" charset="0"/>
              <a:cs typeface="Aparajita" pitchFamily="34" charset="0"/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5" y="1941906"/>
            <a:ext cx="8532377" cy="479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5157192"/>
            <a:ext cx="9144000" cy="1584176"/>
          </a:xfrm>
          <a:prstGeom prst="rect">
            <a:avLst/>
          </a:prstGeom>
          <a:solidFill>
            <a:srgbClr val="004F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81672" y="0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4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 программах вступительных испытаниях на базе </a:t>
            </a:r>
            <a:r>
              <a:rPr lang="ru-RU" sz="2400" b="1" i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творческой</a:t>
            </a:r>
            <a:r>
              <a:rPr lang="ru-RU" sz="24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 и (или) </a:t>
            </a:r>
            <a:r>
              <a:rPr lang="ru-RU" sz="2400" b="1" i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профессиональной</a:t>
            </a:r>
            <a:r>
              <a:rPr lang="ru-RU" sz="24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 направленности </a:t>
            </a:r>
            <a:endParaRPr lang="ru-RU" sz="24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F388D8D-3EB7-44A9-9A0E-0D38476A97F2}"/>
              </a:ext>
            </a:extLst>
          </p:cNvPr>
          <p:cNvSpPr txBox="1"/>
          <p:nvPr/>
        </p:nvSpPr>
        <p:spPr>
          <a:xfrm>
            <a:off x="179512" y="1412776"/>
            <a:ext cx="5326992" cy="101566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по приему размещена </a:t>
            </a:r>
            <a:r>
              <a:rPr lang="ru-RU" sz="20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на официальном сайте ХГУ им. Н.Ф. </a:t>
            </a:r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Катанова</a:t>
            </a:r>
          </a:p>
          <a:p>
            <a:pPr algn="ctr"/>
            <a:r>
              <a:rPr lang="en-US" sz="20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https://khsu.ru/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Соединитель: изогнутый 5">
            <a:extLst>
              <a:ext uri="{FF2B5EF4-FFF2-40B4-BE49-F238E27FC236}">
                <a16:creationId xmlns="" xmlns:a16="http://schemas.microsoft.com/office/drawing/2014/main" id="{2D1C42D2-F1DE-4023-B97A-61220FA519FF}"/>
              </a:ext>
            </a:extLst>
          </p:cNvPr>
          <p:cNvCxnSpPr>
            <a:cxnSpLocks/>
            <a:stCxn id="17" idx="1"/>
            <a:endCxn id="24" idx="1"/>
          </p:cNvCxnSpPr>
          <p:nvPr/>
        </p:nvCxnSpPr>
        <p:spPr>
          <a:xfrm rot="10800000" flipH="1" flipV="1">
            <a:off x="179512" y="1920607"/>
            <a:ext cx="504056" cy="1119291"/>
          </a:xfrm>
          <a:prstGeom prst="curvedConnector3">
            <a:avLst>
              <a:gd name="adj1" fmla="val -25915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2270CB7-502F-4713-AAC4-A967D41BF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635086"/>
            <a:ext cx="2847975" cy="8096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A28E929-66FA-4F88-B35F-484E7294C8E7}"/>
              </a:ext>
            </a:extLst>
          </p:cNvPr>
          <p:cNvSpPr txBox="1"/>
          <p:nvPr/>
        </p:nvSpPr>
        <p:spPr>
          <a:xfrm>
            <a:off x="811411" y="344471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  <a:latin typeface="Sylfaen" pitchFamily="18" charset="0"/>
              </a:rPr>
              <a:t>Главная страница сайта, вкладка «Абитуриенту»</a:t>
            </a:r>
          </a:p>
        </p:txBody>
      </p:sp>
      <p:cxnSp>
        <p:nvCxnSpPr>
          <p:cNvPr id="31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24" idx="3"/>
            <a:endCxn id="10" idx="1"/>
          </p:cNvCxnSpPr>
          <p:nvPr/>
        </p:nvCxnSpPr>
        <p:spPr>
          <a:xfrm>
            <a:off x="3531543" y="3039899"/>
            <a:ext cx="320377" cy="579376"/>
          </a:xfrm>
          <a:prstGeom prst="curvedConnector3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44B9D8B-B8B2-456C-9A3B-AAC2EA686B3B}"/>
              </a:ext>
            </a:extLst>
          </p:cNvPr>
          <p:cNvSpPr txBox="1"/>
          <p:nvPr/>
        </p:nvSpPr>
        <p:spPr>
          <a:xfrm>
            <a:off x="3707904" y="2633493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</a:rPr>
              <a:t>Вкладка </a:t>
            </a:r>
            <a:endParaRPr lang="ru-RU" sz="1600" dirty="0" smtClean="0">
              <a:solidFill>
                <a:srgbClr val="004F38"/>
              </a:solidFill>
            </a:endParaRPr>
          </a:p>
          <a:p>
            <a:pPr algn="ctr"/>
            <a:r>
              <a:rPr lang="ru-RU" sz="1600" dirty="0" smtClean="0">
                <a:solidFill>
                  <a:srgbClr val="004F38"/>
                </a:solidFill>
              </a:rPr>
              <a:t>«</a:t>
            </a:r>
            <a:r>
              <a:rPr lang="ru-RU" sz="1600" dirty="0" err="1" smtClean="0">
                <a:solidFill>
                  <a:srgbClr val="004F38"/>
                </a:solidFill>
              </a:rPr>
              <a:t>Бакалавриат</a:t>
            </a:r>
            <a:r>
              <a:rPr lang="ru-RU" sz="1600" dirty="0" smtClean="0">
                <a:solidFill>
                  <a:srgbClr val="004F38"/>
                </a:solidFill>
              </a:rPr>
              <a:t>»</a:t>
            </a:r>
            <a:endParaRPr lang="ru-RU" sz="1600" dirty="0">
              <a:solidFill>
                <a:srgbClr val="004F3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3223231"/>
            <a:ext cx="2304256" cy="792088"/>
          </a:xfrm>
          <a:prstGeom prst="rect">
            <a:avLst/>
          </a:prstGeom>
          <a:solidFill>
            <a:srgbClr val="004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067944" y="3388442"/>
            <a:ext cx="221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БАКАЛАВРИАТ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27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10" idx="3"/>
            <a:endCxn id="5122" idx="0"/>
          </p:cNvCxnSpPr>
          <p:nvPr/>
        </p:nvCxnSpPr>
        <p:spPr>
          <a:xfrm>
            <a:off x="6156176" y="3619275"/>
            <a:ext cx="403697" cy="529805"/>
          </a:xfrm>
          <a:prstGeom prst="curvedConnector2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46958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5" y="5365316"/>
            <a:ext cx="9151505" cy="10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7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1939950" y="3465487"/>
            <a:ext cx="212806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3" name="Line 19"/>
          <p:cNvSpPr>
            <a:spLocks noChangeShapeType="1"/>
          </p:cNvSpPr>
          <p:nvPr/>
        </p:nvSpPr>
        <p:spPr bwMode="auto">
          <a:xfrm>
            <a:off x="3554123" y="3543835"/>
            <a:ext cx="186849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2032E4-849B-4C9D-89BD-4C53F44AA107}"/>
              </a:ext>
            </a:extLst>
          </p:cNvPr>
          <p:cNvSpPr txBox="1"/>
          <p:nvPr/>
        </p:nvSpPr>
        <p:spPr>
          <a:xfrm>
            <a:off x="143508" y="1484784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15816" y="205360"/>
            <a:ext cx="6112465" cy="1279424"/>
          </a:xfrm>
          <a:prstGeom prst="rect">
            <a:avLst/>
          </a:prstGeom>
          <a:solidFill>
            <a:srgbClr val="004F38">
              <a:alpha val="60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 приема на обучение по программам бакалавриата и специалитета в рамках 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квотных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мест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69" y="5038081"/>
            <a:ext cx="2551212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" name="Freeform 8"/>
          <p:cNvSpPr>
            <a:spLocks noChangeArrowheads="1"/>
          </p:cNvSpPr>
          <p:nvPr/>
        </p:nvSpPr>
        <p:spPr bwMode="auto">
          <a:xfrm>
            <a:off x="2867770" y="1791465"/>
            <a:ext cx="1691160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4" y="2167"/>
                </a:moveTo>
                <a:cubicBezTo>
                  <a:pt x="1849" y="2045"/>
                  <a:pt x="2201" y="1614"/>
                  <a:pt x="2201" y="1100"/>
                </a:cubicBezTo>
                <a:cubicBezTo>
                  <a:pt x="2201" y="493"/>
                  <a:pt x="1708" y="0"/>
                  <a:pt x="1100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1" y="2045"/>
                  <a:pt x="826" y="2167"/>
                </a:cubicBezTo>
                <a:lnTo>
                  <a:pt x="954" y="2325"/>
                </a:lnTo>
                <a:lnTo>
                  <a:pt x="1100" y="2508"/>
                </a:lnTo>
                <a:lnTo>
                  <a:pt x="1247" y="2325"/>
                </a:lnTo>
                <a:lnTo>
                  <a:pt x="1374" y="2167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3" name="Oval 9"/>
          <p:cNvSpPr>
            <a:spLocks noChangeArrowheads="1"/>
          </p:cNvSpPr>
          <p:nvPr/>
        </p:nvSpPr>
        <p:spPr bwMode="auto">
          <a:xfrm>
            <a:off x="2915816" y="1913109"/>
            <a:ext cx="1606071" cy="1264013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" name="Freeform 10"/>
          <p:cNvSpPr>
            <a:spLocks noChangeArrowheads="1"/>
          </p:cNvSpPr>
          <p:nvPr/>
        </p:nvSpPr>
        <p:spPr bwMode="auto">
          <a:xfrm>
            <a:off x="4729094" y="4182187"/>
            <a:ext cx="1689546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2147483647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0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5" y="342"/>
                </a:moveTo>
                <a:cubicBezTo>
                  <a:pt x="1850" y="464"/>
                  <a:pt x="2201" y="895"/>
                  <a:pt x="2201" y="1408"/>
                </a:cubicBezTo>
                <a:cubicBezTo>
                  <a:pt x="2201" y="2015"/>
                  <a:pt x="1709" y="2508"/>
                  <a:pt x="1101" y="2508"/>
                </a:cubicBezTo>
                <a:cubicBezTo>
                  <a:pt x="493" y="2508"/>
                  <a:pt x="0" y="2015"/>
                  <a:pt x="0" y="1408"/>
                </a:cubicBezTo>
                <a:cubicBezTo>
                  <a:pt x="0" y="895"/>
                  <a:pt x="352" y="464"/>
                  <a:pt x="827" y="342"/>
                </a:cubicBezTo>
                <a:lnTo>
                  <a:pt x="954" y="183"/>
                </a:lnTo>
                <a:lnTo>
                  <a:pt x="1101" y="0"/>
                </a:lnTo>
                <a:lnTo>
                  <a:pt x="1248" y="183"/>
                </a:lnTo>
                <a:lnTo>
                  <a:pt x="1375" y="342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5" name="Oval 11"/>
          <p:cNvSpPr>
            <a:spLocks noChangeArrowheads="1"/>
          </p:cNvSpPr>
          <p:nvPr/>
        </p:nvSpPr>
        <p:spPr bwMode="auto">
          <a:xfrm>
            <a:off x="4831551" y="4448326"/>
            <a:ext cx="1489639" cy="125676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8" name="Line 14"/>
          <p:cNvSpPr>
            <a:spLocks noChangeShapeType="1"/>
          </p:cNvSpPr>
          <p:nvPr/>
        </p:nvSpPr>
        <p:spPr bwMode="auto">
          <a:xfrm>
            <a:off x="1417366" y="3543835"/>
            <a:ext cx="207934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9" name="Oval 15"/>
          <p:cNvSpPr>
            <a:spLocks noChangeArrowheads="1"/>
          </p:cNvSpPr>
          <p:nvPr/>
        </p:nvSpPr>
        <p:spPr bwMode="auto">
          <a:xfrm>
            <a:off x="1195925" y="3479682"/>
            <a:ext cx="212806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0" name="Oval 16"/>
          <p:cNvSpPr>
            <a:spLocks noChangeArrowheads="1"/>
          </p:cNvSpPr>
          <p:nvPr/>
        </p:nvSpPr>
        <p:spPr bwMode="auto">
          <a:xfrm>
            <a:off x="1243848" y="3510645"/>
            <a:ext cx="119300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" name="Oval 17"/>
          <p:cNvSpPr>
            <a:spLocks noChangeArrowheads="1"/>
          </p:cNvSpPr>
          <p:nvPr/>
        </p:nvSpPr>
        <p:spPr bwMode="auto">
          <a:xfrm>
            <a:off x="3496712" y="3479682"/>
            <a:ext cx="211192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2" name="Oval 18"/>
          <p:cNvSpPr>
            <a:spLocks noChangeArrowheads="1"/>
          </p:cNvSpPr>
          <p:nvPr/>
        </p:nvSpPr>
        <p:spPr bwMode="auto">
          <a:xfrm>
            <a:off x="3563888" y="3510645"/>
            <a:ext cx="119300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" name="Oval 20"/>
          <p:cNvSpPr>
            <a:spLocks noChangeArrowheads="1"/>
          </p:cNvSpPr>
          <p:nvPr/>
        </p:nvSpPr>
        <p:spPr bwMode="auto">
          <a:xfrm>
            <a:off x="5469435" y="3479682"/>
            <a:ext cx="211192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5" name="Oval 21"/>
          <p:cNvSpPr>
            <a:spLocks noChangeArrowheads="1"/>
          </p:cNvSpPr>
          <p:nvPr/>
        </p:nvSpPr>
        <p:spPr bwMode="auto">
          <a:xfrm>
            <a:off x="5517360" y="3510645"/>
            <a:ext cx="117689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" name="Line 22"/>
          <p:cNvSpPr>
            <a:spLocks noChangeShapeType="1"/>
          </p:cNvSpPr>
          <p:nvPr/>
        </p:nvSpPr>
        <p:spPr bwMode="auto">
          <a:xfrm>
            <a:off x="5684267" y="3543835"/>
            <a:ext cx="186849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7" name="Oval 23"/>
          <p:cNvSpPr>
            <a:spLocks noChangeArrowheads="1"/>
          </p:cNvSpPr>
          <p:nvPr/>
        </p:nvSpPr>
        <p:spPr bwMode="auto">
          <a:xfrm>
            <a:off x="7599583" y="3479682"/>
            <a:ext cx="211194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8" name="Oval 24"/>
          <p:cNvSpPr>
            <a:spLocks noChangeArrowheads="1"/>
          </p:cNvSpPr>
          <p:nvPr/>
        </p:nvSpPr>
        <p:spPr bwMode="auto">
          <a:xfrm>
            <a:off x="7647505" y="3510645"/>
            <a:ext cx="117687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9" name="Line 25"/>
          <p:cNvSpPr>
            <a:spLocks noChangeShapeType="1"/>
          </p:cNvSpPr>
          <p:nvPr/>
        </p:nvSpPr>
        <p:spPr bwMode="auto">
          <a:xfrm>
            <a:off x="7822676" y="3543835"/>
            <a:ext cx="1321324" cy="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2" name="Freeform 28"/>
          <p:cNvSpPr>
            <a:spLocks noChangeArrowheads="1"/>
          </p:cNvSpPr>
          <p:nvPr/>
        </p:nvSpPr>
        <p:spPr bwMode="auto">
          <a:xfrm>
            <a:off x="6826187" y="1723183"/>
            <a:ext cx="1689546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5" y="2167"/>
                </a:moveTo>
                <a:cubicBezTo>
                  <a:pt x="1850" y="2045"/>
                  <a:pt x="2201" y="1614"/>
                  <a:pt x="2201" y="1100"/>
                </a:cubicBezTo>
                <a:cubicBezTo>
                  <a:pt x="2201" y="493"/>
                  <a:pt x="1708" y="0"/>
                  <a:pt x="1101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2" y="2045"/>
                  <a:pt x="827" y="2167"/>
                </a:cubicBezTo>
                <a:lnTo>
                  <a:pt x="954" y="2325"/>
                </a:lnTo>
                <a:lnTo>
                  <a:pt x="1101" y="2508"/>
                </a:lnTo>
                <a:lnTo>
                  <a:pt x="1247" y="2325"/>
                </a:lnTo>
                <a:lnTo>
                  <a:pt x="1375" y="2167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3" name="Oval 29"/>
          <p:cNvSpPr>
            <a:spLocks noChangeArrowheads="1"/>
          </p:cNvSpPr>
          <p:nvPr/>
        </p:nvSpPr>
        <p:spPr bwMode="auto">
          <a:xfrm>
            <a:off x="6928645" y="1746395"/>
            <a:ext cx="1489639" cy="125676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" name="Line 14"/>
          <p:cNvSpPr>
            <a:spLocks noChangeShapeType="1"/>
          </p:cNvSpPr>
          <p:nvPr/>
        </p:nvSpPr>
        <p:spPr bwMode="auto">
          <a:xfrm>
            <a:off x="-40186" y="3543835"/>
            <a:ext cx="1191387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TextBox 31"/>
          <p:cNvSpPr>
            <a:spLocks noChangeArrowheads="1"/>
          </p:cNvSpPr>
          <p:nvPr/>
        </p:nvSpPr>
        <p:spPr bwMode="auto">
          <a:xfrm>
            <a:off x="4813818" y="4645042"/>
            <a:ext cx="15073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Публикация конкурсных</a:t>
            </a:r>
            <a:r>
              <a:rPr kumimoji="0" lang="ru-RU" altLang="zh-CN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списков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TextBox 33"/>
          <p:cNvSpPr>
            <a:spLocks noChangeArrowheads="1"/>
          </p:cNvSpPr>
          <p:nvPr/>
        </p:nvSpPr>
        <p:spPr bwMode="auto">
          <a:xfrm>
            <a:off x="6928645" y="1913110"/>
            <a:ext cx="15073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Издание приказов о зачислении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TextBox 35"/>
          <p:cNvSpPr>
            <a:spLocks noChangeArrowheads="1"/>
          </p:cNvSpPr>
          <p:nvPr/>
        </p:nvSpPr>
        <p:spPr bwMode="auto">
          <a:xfrm>
            <a:off x="531598" y="3021700"/>
            <a:ext cx="1508985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 июня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1" name="TextBox 36"/>
          <p:cNvSpPr>
            <a:spLocks noChangeArrowheads="1"/>
          </p:cNvSpPr>
          <p:nvPr/>
        </p:nvSpPr>
        <p:spPr bwMode="auto">
          <a:xfrm>
            <a:off x="2810202" y="3816581"/>
            <a:ext cx="150737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 </a:t>
            </a: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июля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2" name="TextBox 37"/>
          <p:cNvSpPr>
            <a:spLocks noChangeArrowheads="1"/>
          </p:cNvSpPr>
          <p:nvPr/>
        </p:nvSpPr>
        <p:spPr bwMode="auto">
          <a:xfrm>
            <a:off x="4808412" y="3021700"/>
            <a:ext cx="150737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27 июля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3" name="TextBox 38"/>
          <p:cNvSpPr>
            <a:spLocks noChangeArrowheads="1"/>
          </p:cNvSpPr>
          <p:nvPr/>
        </p:nvSpPr>
        <p:spPr bwMode="auto">
          <a:xfrm>
            <a:off x="7024494" y="3816581"/>
            <a:ext cx="1507372" cy="6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1799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 августа</a:t>
            </a:r>
          </a:p>
          <a:p>
            <a:pPr algn="ctr" eaLnBrk="1" hangingPunct="1"/>
            <a:r>
              <a:rPr lang="ru-RU" altLang="zh-CN" sz="1799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12:00 МСК</a:t>
            </a:r>
            <a:endParaRPr lang="zh-CN" altLang="en-US" sz="1799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5" name="组合 42"/>
          <p:cNvGrpSpPr/>
          <p:nvPr/>
        </p:nvGrpSpPr>
        <p:grpSpPr>
          <a:xfrm>
            <a:off x="429140" y="4182187"/>
            <a:ext cx="1689546" cy="1625355"/>
            <a:chOff x="798494" y="3051917"/>
            <a:chExt cx="1247125" cy="1422057"/>
          </a:xfrm>
        </p:grpSpPr>
        <p:grpSp>
          <p:nvGrpSpPr>
            <p:cNvPr id="206" name="组合 43"/>
            <p:cNvGrpSpPr/>
            <p:nvPr/>
          </p:nvGrpSpPr>
          <p:grpSpPr>
            <a:xfrm>
              <a:off x="798494" y="3051917"/>
              <a:ext cx="1247125" cy="1422057"/>
              <a:chOff x="798494" y="3051917"/>
              <a:chExt cx="1247125" cy="1422057"/>
            </a:xfrm>
          </p:grpSpPr>
          <p:sp>
            <p:nvSpPr>
              <p:cNvPr id="208" name="Freeform 6"/>
              <p:cNvSpPr>
                <a:spLocks noChangeArrowheads="1"/>
              </p:cNvSpPr>
              <p:nvPr/>
            </p:nvSpPr>
            <p:spPr bwMode="auto">
              <a:xfrm>
                <a:off x="798494" y="3051917"/>
                <a:ext cx="1247125" cy="1422057"/>
              </a:xfrm>
              <a:custGeom>
                <a:avLst/>
                <a:gdLst>
                  <a:gd name="T0" fmla="*/ 2147483647 w 2201"/>
                  <a:gd name="T1" fmla="*/ 2147483647 h 2508"/>
                  <a:gd name="T2" fmla="*/ 2147483647 w 2201"/>
                  <a:gd name="T3" fmla="*/ 2147483647 h 2508"/>
                  <a:gd name="T4" fmla="*/ 2147483647 w 2201"/>
                  <a:gd name="T5" fmla="*/ 2147483647 h 2508"/>
                  <a:gd name="T6" fmla="*/ 0 w 2201"/>
                  <a:gd name="T7" fmla="*/ 2147483647 h 2508"/>
                  <a:gd name="T8" fmla="*/ 2147483647 w 2201"/>
                  <a:gd name="T9" fmla="*/ 2147483647 h 2508"/>
                  <a:gd name="T10" fmla="*/ 2147483647 w 2201"/>
                  <a:gd name="T11" fmla="*/ 2147483647 h 2508"/>
                  <a:gd name="T12" fmla="*/ 2147483647 w 2201"/>
                  <a:gd name="T13" fmla="*/ 0 h 2508"/>
                  <a:gd name="T14" fmla="*/ 2147483647 w 2201"/>
                  <a:gd name="T15" fmla="*/ 2147483647 h 2508"/>
                  <a:gd name="T16" fmla="*/ 2147483647 w 2201"/>
                  <a:gd name="T17" fmla="*/ 2147483647 h 25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01"/>
                  <a:gd name="T28" fmla="*/ 0 h 2508"/>
                  <a:gd name="T29" fmla="*/ 2201 w 2201"/>
                  <a:gd name="T30" fmla="*/ 2508 h 25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01" h="2508">
                    <a:moveTo>
                      <a:pt x="1375" y="342"/>
                    </a:moveTo>
                    <a:cubicBezTo>
                      <a:pt x="1850" y="464"/>
                      <a:pt x="2201" y="895"/>
                      <a:pt x="2201" y="1408"/>
                    </a:cubicBezTo>
                    <a:cubicBezTo>
                      <a:pt x="2201" y="2015"/>
                      <a:pt x="1708" y="2508"/>
                      <a:pt x="1100" y="2508"/>
                    </a:cubicBezTo>
                    <a:cubicBezTo>
                      <a:pt x="493" y="2508"/>
                      <a:pt x="0" y="2015"/>
                      <a:pt x="0" y="1408"/>
                    </a:cubicBezTo>
                    <a:cubicBezTo>
                      <a:pt x="0" y="895"/>
                      <a:pt x="351" y="464"/>
                      <a:pt x="826" y="342"/>
                    </a:cubicBezTo>
                    <a:lnTo>
                      <a:pt x="954" y="183"/>
                    </a:lnTo>
                    <a:lnTo>
                      <a:pt x="1100" y="0"/>
                    </a:lnTo>
                    <a:lnTo>
                      <a:pt x="1247" y="183"/>
                    </a:lnTo>
                    <a:lnTo>
                      <a:pt x="1375" y="342"/>
                    </a:lnTo>
                    <a:close/>
                  </a:path>
                </a:pathLst>
              </a:custGeom>
              <a:solidFill>
                <a:srgbClr val="40937D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8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Oval 11"/>
              <p:cNvSpPr>
                <a:spLocks noChangeArrowheads="1"/>
              </p:cNvSpPr>
              <p:nvPr/>
            </p:nvSpPr>
            <p:spPr bwMode="auto">
              <a:xfrm>
                <a:off x="872273" y="3300628"/>
                <a:ext cx="1099565" cy="1099565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34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7" name="TextBox 30"/>
            <p:cNvSpPr>
              <a:spLocks noChangeArrowheads="1"/>
            </p:cNvSpPr>
            <p:nvPr/>
          </p:nvSpPr>
          <p:spPr bwMode="auto">
            <a:xfrm>
              <a:off x="878382" y="3446490"/>
              <a:ext cx="1113845" cy="80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Начало приема заявлений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0" name="TextBox 30"/>
          <p:cNvSpPr>
            <a:spLocks noChangeArrowheads="1"/>
          </p:cNvSpPr>
          <p:nvPr/>
        </p:nvSpPr>
        <p:spPr bwMode="auto">
          <a:xfrm>
            <a:off x="2868680" y="2166528"/>
            <a:ext cx="17165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Завершение приема</a:t>
            </a:r>
            <a:r>
              <a:rPr kumimoji="0" lang="ru-RU" altLang="zh-CN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документов </a:t>
            </a:r>
            <a:r>
              <a:rPr kumimoji="0" lang="ru-RU" altLang="zh-CN" sz="1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по результатам ЕГЭ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reeform 8"/>
          <p:cNvSpPr>
            <a:spLocks noChangeArrowheads="1"/>
          </p:cNvSpPr>
          <p:nvPr/>
        </p:nvSpPr>
        <p:spPr bwMode="auto">
          <a:xfrm>
            <a:off x="1043608" y="1746395"/>
            <a:ext cx="1872208" cy="1604696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4" y="2167"/>
                </a:moveTo>
                <a:cubicBezTo>
                  <a:pt x="1849" y="2045"/>
                  <a:pt x="2201" y="1614"/>
                  <a:pt x="2201" y="1100"/>
                </a:cubicBezTo>
                <a:cubicBezTo>
                  <a:pt x="2201" y="493"/>
                  <a:pt x="1708" y="0"/>
                  <a:pt x="1100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1" y="2045"/>
                  <a:pt x="826" y="2167"/>
                </a:cubicBezTo>
                <a:lnTo>
                  <a:pt x="954" y="2325"/>
                </a:lnTo>
                <a:lnTo>
                  <a:pt x="1100" y="2508"/>
                </a:lnTo>
                <a:lnTo>
                  <a:pt x="1247" y="2325"/>
                </a:lnTo>
                <a:lnTo>
                  <a:pt x="1374" y="216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15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Завершение приема документов для лиц, сдающих </a:t>
            </a:r>
            <a:r>
              <a:rPr kumimoji="0" lang="ru-RU" altLang="zh-CN" sz="1150" b="1" i="1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вступительные испытания, проводимые университетом самостоятельно</a:t>
            </a:r>
            <a:endParaRPr kumimoji="0" lang="zh-CN" altLang="en-US" sz="1150" b="1" i="1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40" name="Oval 18"/>
          <p:cNvSpPr>
            <a:spLocks noChangeArrowheads="1"/>
          </p:cNvSpPr>
          <p:nvPr/>
        </p:nvSpPr>
        <p:spPr bwMode="auto">
          <a:xfrm>
            <a:off x="1986703" y="3493510"/>
            <a:ext cx="119300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TextBox 36"/>
          <p:cNvSpPr>
            <a:spLocks noChangeArrowheads="1"/>
          </p:cNvSpPr>
          <p:nvPr/>
        </p:nvSpPr>
        <p:spPr bwMode="auto">
          <a:xfrm>
            <a:off x="1352317" y="3766564"/>
            <a:ext cx="150737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13 июля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370" y="6471936"/>
            <a:ext cx="3852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https://khsu.ru/abitur/bachelor/bsrofo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6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2032E4-849B-4C9D-89BD-4C53F44AA107}"/>
              </a:ext>
            </a:extLst>
          </p:cNvPr>
          <p:cNvSpPr txBox="1"/>
          <p:nvPr/>
        </p:nvSpPr>
        <p:spPr>
          <a:xfrm>
            <a:off x="143508" y="1484784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15816" y="205360"/>
            <a:ext cx="6112465" cy="1279424"/>
          </a:xfrm>
          <a:prstGeom prst="rect">
            <a:avLst/>
          </a:prstGeom>
          <a:solidFill>
            <a:srgbClr val="004F38">
              <a:alpha val="60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 приема на обучение по программам бакалавриата и специалитета на 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платные</a:t>
            </a:r>
            <a:r>
              <a:rPr lang="ru-RU" sz="24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места</a:t>
            </a: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2" name="Freeform 8"/>
          <p:cNvSpPr>
            <a:spLocks noChangeArrowheads="1"/>
          </p:cNvSpPr>
          <p:nvPr/>
        </p:nvSpPr>
        <p:spPr bwMode="auto">
          <a:xfrm>
            <a:off x="2579113" y="1723183"/>
            <a:ext cx="1691160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4" y="2167"/>
                </a:moveTo>
                <a:cubicBezTo>
                  <a:pt x="1849" y="2045"/>
                  <a:pt x="2201" y="1614"/>
                  <a:pt x="2201" y="1100"/>
                </a:cubicBezTo>
                <a:cubicBezTo>
                  <a:pt x="2201" y="493"/>
                  <a:pt x="1708" y="0"/>
                  <a:pt x="1100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1" y="2045"/>
                  <a:pt x="826" y="2167"/>
                </a:cubicBezTo>
                <a:lnTo>
                  <a:pt x="954" y="2325"/>
                </a:lnTo>
                <a:lnTo>
                  <a:pt x="1100" y="2508"/>
                </a:lnTo>
                <a:lnTo>
                  <a:pt x="1247" y="2325"/>
                </a:lnTo>
                <a:lnTo>
                  <a:pt x="1374" y="2167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3" name="Oval 9"/>
          <p:cNvSpPr>
            <a:spLocks noChangeArrowheads="1"/>
          </p:cNvSpPr>
          <p:nvPr/>
        </p:nvSpPr>
        <p:spPr bwMode="auto">
          <a:xfrm>
            <a:off x="2681575" y="1746395"/>
            <a:ext cx="1491250" cy="125676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" name="Freeform 10"/>
          <p:cNvSpPr>
            <a:spLocks noChangeArrowheads="1"/>
          </p:cNvSpPr>
          <p:nvPr/>
        </p:nvSpPr>
        <p:spPr bwMode="auto">
          <a:xfrm>
            <a:off x="4729094" y="4182187"/>
            <a:ext cx="1689546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2147483647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0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5" y="342"/>
                </a:moveTo>
                <a:cubicBezTo>
                  <a:pt x="1850" y="464"/>
                  <a:pt x="2201" y="895"/>
                  <a:pt x="2201" y="1408"/>
                </a:cubicBezTo>
                <a:cubicBezTo>
                  <a:pt x="2201" y="2015"/>
                  <a:pt x="1709" y="2508"/>
                  <a:pt x="1101" y="2508"/>
                </a:cubicBezTo>
                <a:cubicBezTo>
                  <a:pt x="493" y="2508"/>
                  <a:pt x="0" y="2015"/>
                  <a:pt x="0" y="1408"/>
                </a:cubicBezTo>
                <a:cubicBezTo>
                  <a:pt x="0" y="895"/>
                  <a:pt x="352" y="464"/>
                  <a:pt x="827" y="342"/>
                </a:cubicBezTo>
                <a:lnTo>
                  <a:pt x="954" y="183"/>
                </a:lnTo>
                <a:lnTo>
                  <a:pt x="1101" y="0"/>
                </a:lnTo>
                <a:lnTo>
                  <a:pt x="1248" y="183"/>
                </a:lnTo>
                <a:lnTo>
                  <a:pt x="1375" y="342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5" name="Oval 11"/>
          <p:cNvSpPr>
            <a:spLocks noChangeArrowheads="1"/>
          </p:cNvSpPr>
          <p:nvPr/>
        </p:nvSpPr>
        <p:spPr bwMode="auto">
          <a:xfrm>
            <a:off x="4831551" y="4448326"/>
            <a:ext cx="1489639" cy="125676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8" name="Line 14"/>
          <p:cNvSpPr>
            <a:spLocks noChangeShapeType="1"/>
          </p:cNvSpPr>
          <p:nvPr/>
        </p:nvSpPr>
        <p:spPr bwMode="auto">
          <a:xfrm>
            <a:off x="1417366" y="3543835"/>
            <a:ext cx="186849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9" name="Oval 15"/>
          <p:cNvSpPr>
            <a:spLocks noChangeArrowheads="1"/>
          </p:cNvSpPr>
          <p:nvPr/>
        </p:nvSpPr>
        <p:spPr bwMode="auto">
          <a:xfrm>
            <a:off x="1195925" y="3479682"/>
            <a:ext cx="212806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0" name="Oval 16"/>
          <p:cNvSpPr>
            <a:spLocks noChangeArrowheads="1"/>
          </p:cNvSpPr>
          <p:nvPr/>
        </p:nvSpPr>
        <p:spPr bwMode="auto">
          <a:xfrm>
            <a:off x="1243848" y="3510645"/>
            <a:ext cx="119300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" name="Oval 17"/>
          <p:cNvSpPr>
            <a:spLocks noChangeArrowheads="1"/>
          </p:cNvSpPr>
          <p:nvPr/>
        </p:nvSpPr>
        <p:spPr bwMode="auto">
          <a:xfrm>
            <a:off x="3340941" y="3479682"/>
            <a:ext cx="211192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2" name="Oval 18"/>
          <p:cNvSpPr>
            <a:spLocks noChangeArrowheads="1"/>
          </p:cNvSpPr>
          <p:nvPr/>
        </p:nvSpPr>
        <p:spPr bwMode="auto">
          <a:xfrm>
            <a:off x="3388865" y="3510645"/>
            <a:ext cx="119300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3" name="Line 19"/>
          <p:cNvSpPr>
            <a:spLocks noChangeShapeType="1"/>
          </p:cNvSpPr>
          <p:nvPr/>
        </p:nvSpPr>
        <p:spPr bwMode="auto">
          <a:xfrm>
            <a:off x="3554123" y="3543835"/>
            <a:ext cx="186849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4" name="Oval 20"/>
          <p:cNvSpPr>
            <a:spLocks noChangeArrowheads="1"/>
          </p:cNvSpPr>
          <p:nvPr/>
        </p:nvSpPr>
        <p:spPr bwMode="auto">
          <a:xfrm>
            <a:off x="5469435" y="3479682"/>
            <a:ext cx="211192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5" name="Oval 21"/>
          <p:cNvSpPr>
            <a:spLocks noChangeArrowheads="1"/>
          </p:cNvSpPr>
          <p:nvPr/>
        </p:nvSpPr>
        <p:spPr bwMode="auto">
          <a:xfrm>
            <a:off x="5517360" y="3510645"/>
            <a:ext cx="117689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" name="Line 22"/>
          <p:cNvSpPr>
            <a:spLocks noChangeShapeType="1"/>
          </p:cNvSpPr>
          <p:nvPr/>
        </p:nvSpPr>
        <p:spPr bwMode="auto">
          <a:xfrm>
            <a:off x="5684267" y="3543835"/>
            <a:ext cx="186849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7" name="Oval 23"/>
          <p:cNvSpPr>
            <a:spLocks noChangeArrowheads="1"/>
          </p:cNvSpPr>
          <p:nvPr/>
        </p:nvSpPr>
        <p:spPr bwMode="auto">
          <a:xfrm>
            <a:off x="7599583" y="3479682"/>
            <a:ext cx="211194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8" name="Oval 24"/>
          <p:cNvSpPr>
            <a:spLocks noChangeArrowheads="1"/>
          </p:cNvSpPr>
          <p:nvPr/>
        </p:nvSpPr>
        <p:spPr bwMode="auto">
          <a:xfrm>
            <a:off x="7647505" y="3510645"/>
            <a:ext cx="117687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9" name="Line 25"/>
          <p:cNvSpPr>
            <a:spLocks noChangeShapeType="1"/>
          </p:cNvSpPr>
          <p:nvPr/>
        </p:nvSpPr>
        <p:spPr bwMode="auto">
          <a:xfrm>
            <a:off x="7822676" y="3543835"/>
            <a:ext cx="1321324" cy="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2" name="Freeform 28"/>
          <p:cNvSpPr>
            <a:spLocks noChangeArrowheads="1"/>
          </p:cNvSpPr>
          <p:nvPr/>
        </p:nvSpPr>
        <p:spPr bwMode="auto">
          <a:xfrm>
            <a:off x="6826187" y="1723183"/>
            <a:ext cx="1689546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5" y="2167"/>
                </a:moveTo>
                <a:cubicBezTo>
                  <a:pt x="1850" y="2045"/>
                  <a:pt x="2201" y="1614"/>
                  <a:pt x="2201" y="1100"/>
                </a:cubicBezTo>
                <a:cubicBezTo>
                  <a:pt x="2201" y="493"/>
                  <a:pt x="1708" y="0"/>
                  <a:pt x="1101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2" y="2045"/>
                  <a:pt x="827" y="2167"/>
                </a:cubicBezTo>
                <a:lnTo>
                  <a:pt x="954" y="2325"/>
                </a:lnTo>
                <a:lnTo>
                  <a:pt x="1101" y="2508"/>
                </a:lnTo>
                <a:lnTo>
                  <a:pt x="1247" y="2325"/>
                </a:lnTo>
                <a:lnTo>
                  <a:pt x="1375" y="2167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3" name="Oval 29"/>
          <p:cNvSpPr>
            <a:spLocks noChangeArrowheads="1"/>
          </p:cNvSpPr>
          <p:nvPr/>
        </p:nvSpPr>
        <p:spPr bwMode="auto">
          <a:xfrm>
            <a:off x="6928645" y="1746395"/>
            <a:ext cx="1489639" cy="125676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" name="Line 14"/>
          <p:cNvSpPr>
            <a:spLocks noChangeShapeType="1"/>
          </p:cNvSpPr>
          <p:nvPr/>
        </p:nvSpPr>
        <p:spPr bwMode="auto">
          <a:xfrm>
            <a:off x="-40186" y="3543835"/>
            <a:ext cx="1191387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TextBox 31"/>
          <p:cNvSpPr>
            <a:spLocks noChangeArrowheads="1"/>
          </p:cNvSpPr>
          <p:nvPr/>
        </p:nvSpPr>
        <p:spPr bwMode="auto">
          <a:xfrm>
            <a:off x="4831551" y="4633168"/>
            <a:ext cx="15073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Завершение заключения договоров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TextBox 33"/>
          <p:cNvSpPr>
            <a:spLocks noChangeArrowheads="1"/>
          </p:cNvSpPr>
          <p:nvPr/>
        </p:nvSpPr>
        <p:spPr bwMode="auto">
          <a:xfrm>
            <a:off x="6928645" y="1997311"/>
            <a:ext cx="15073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Завершение</a:t>
            </a:r>
            <a:r>
              <a:rPr kumimoji="0" lang="ru-RU" altLang="zh-CN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зачисления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TextBox 35"/>
          <p:cNvSpPr>
            <a:spLocks noChangeArrowheads="1"/>
          </p:cNvSpPr>
          <p:nvPr/>
        </p:nvSpPr>
        <p:spPr bwMode="auto">
          <a:xfrm>
            <a:off x="531598" y="3021700"/>
            <a:ext cx="1508985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 июня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1" name="TextBox 36"/>
          <p:cNvSpPr>
            <a:spLocks noChangeArrowheads="1"/>
          </p:cNvSpPr>
          <p:nvPr/>
        </p:nvSpPr>
        <p:spPr bwMode="auto">
          <a:xfrm>
            <a:off x="2663393" y="3816581"/>
            <a:ext cx="150737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 августа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2" name="TextBox 37"/>
          <p:cNvSpPr>
            <a:spLocks noChangeArrowheads="1"/>
          </p:cNvSpPr>
          <p:nvPr/>
        </p:nvSpPr>
        <p:spPr bwMode="auto">
          <a:xfrm>
            <a:off x="4808412" y="3021700"/>
            <a:ext cx="150737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29 августа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3" name="TextBox 38"/>
          <p:cNvSpPr>
            <a:spLocks noChangeArrowheads="1"/>
          </p:cNvSpPr>
          <p:nvPr/>
        </p:nvSpPr>
        <p:spPr bwMode="auto">
          <a:xfrm>
            <a:off x="7024494" y="3816581"/>
            <a:ext cx="1507372" cy="6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1799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31 августа</a:t>
            </a:r>
          </a:p>
          <a:p>
            <a:pPr algn="ctr" eaLnBrk="1" hangingPunct="1"/>
            <a:r>
              <a:rPr lang="ru-RU" altLang="zh-CN" sz="1799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12:00 МСК</a:t>
            </a:r>
            <a:endParaRPr lang="zh-CN" altLang="en-US" sz="1799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5" name="组合 42"/>
          <p:cNvGrpSpPr/>
          <p:nvPr/>
        </p:nvGrpSpPr>
        <p:grpSpPr>
          <a:xfrm>
            <a:off x="429140" y="4182187"/>
            <a:ext cx="1689546" cy="1625355"/>
            <a:chOff x="798494" y="3051917"/>
            <a:chExt cx="1247125" cy="1422057"/>
          </a:xfrm>
        </p:grpSpPr>
        <p:grpSp>
          <p:nvGrpSpPr>
            <p:cNvPr id="206" name="组合 43"/>
            <p:cNvGrpSpPr/>
            <p:nvPr/>
          </p:nvGrpSpPr>
          <p:grpSpPr>
            <a:xfrm>
              <a:off x="798494" y="3051917"/>
              <a:ext cx="1247125" cy="1422057"/>
              <a:chOff x="798494" y="3051917"/>
              <a:chExt cx="1247125" cy="1422057"/>
            </a:xfrm>
          </p:grpSpPr>
          <p:sp>
            <p:nvSpPr>
              <p:cNvPr id="208" name="Freeform 6"/>
              <p:cNvSpPr>
                <a:spLocks noChangeArrowheads="1"/>
              </p:cNvSpPr>
              <p:nvPr/>
            </p:nvSpPr>
            <p:spPr bwMode="auto">
              <a:xfrm>
                <a:off x="798494" y="3051917"/>
                <a:ext cx="1247125" cy="1422057"/>
              </a:xfrm>
              <a:custGeom>
                <a:avLst/>
                <a:gdLst>
                  <a:gd name="T0" fmla="*/ 2147483647 w 2201"/>
                  <a:gd name="T1" fmla="*/ 2147483647 h 2508"/>
                  <a:gd name="T2" fmla="*/ 2147483647 w 2201"/>
                  <a:gd name="T3" fmla="*/ 2147483647 h 2508"/>
                  <a:gd name="T4" fmla="*/ 2147483647 w 2201"/>
                  <a:gd name="T5" fmla="*/ 2147483647 h 2508"/>
                  <a:gd name="T6" fmla="*/ 0 w 2201"/>
                  <a:gd name="T7" fmla="*/ 2147483647 h 2508"/>
                  <a:gd name="T8" fmla="*/ 2147483647 w 2201"/>
                  <a:gd name="T9" fmla="*/ 2147483647 h 2508"/>
                  <a:gd name="T10" fmla="*/ 2147483647 w 2201"/>
                  <a:gd name="T11" fmla="*/ 2147483647 h 2508"/>
                  <a:gd name="T12" fmla="*/ 2147483647 w 2201"/>
                  <a:gd name="T13" fmla="*/ 0 h 2508"/>
                  <a:gd name="T14" fmla="*/ 2147483647 w 2201"/>
                  <a:gd name="T15" fmla="*/ 2147483647 h 2508"/>
                  <a:gd name="T16" fmla="*/ 2147483647 w 2201"/>
                  <a:gd name="T17" fmla="*/ 2147483647 h 25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01"/>
                  <a:gd name="T28" fmla="*/ 0 h 2508"/>
                  <a:gd name="T29" fmla="*/ 2201 w 2201"/>
                  <a:gd name="T30" fmla="*/ 2508 h 25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01" h="2508">
                    <a:moveTo>
                      <a:pt x="1375" y="342"/>
                    </a:moveTo>
                    <a:cubicBezTo>
                      <a:pt x="1850" y="464"/>
                      <a:pt x="2201" y="895"/>
                      <a:pt x="2201" y="1408"/>
                    </a:cubicBezTo>
                    <a:cubicBezTo>
                      <a:pt x="2201" y="2015"/>
                      <a:pt x="1708" y="2508"/>
                      <a:pt x="1100" y="2508"/>
                    </a:cubicBezTo>
                    <a:cubicBezTo>
                      <a:pt x="493" y="2508"/>
                      <a:pt x="0" y="2015"/>
                      <a:pt x="0" y="1408"/>
                    </a:cubicBezTo>
                    <a:cubicBezTo>
                      <a:pt x="0" y="895"/>
                      <a:pt x="351" y="464"/>
                      <a:pt x="826" y="342"/>
                    </a:cubicBezTo>
                    <a:lnTo>
                      <a:pt x="954" y="183"/>
                    </a:lnTo>
                    <a:lnTo>
                      <a:pt x="1100" y="0"/>
                    </a:lnTo>
                    <a:lnTo>
                      <a:pt x="1247" y="183"/>
                    </a:lnTo>
                    <a:lnTo>
                      <a:pt x="1375" y="342"/>
                    </a:lnTo>
                    <a:close/>
                  </a:path>
                </a:pathLst>
              </a:custGeom>
              <a:solidFill>
                <a:srgbClr val="40937D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8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Oval 11"/>
              <p:cNvSpPr>
                <a:spLocks noChangeArrowheads="1"/>
              </p:cNvSpPr>
              <p:nvPr/>
            </p:nvSpPr>
            <p:spPr bwMode="auto">
              <a:xfrm>
                <a:off x="872273" y="3300628"/>
                <a:ext cx="1099565" cy="1099565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34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7" name="TextBox 30"/>
            <p:cNvSpPr>
              <a:spLocks noChangeArrowheads="1"/>
            </p:cNvSpPr>
            <p:nvPr/>
          </p:nvSpPr>
          <p:spPr bwMode="auto">
            <a:xfrm>
              <a:off x="878382" y="3446490"/>
              <a:ext cx="1113845" cy="80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Начало приема заявлений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0" name="TextBox 30"/>
          <p:cNvSpPr>
            <a:spLocks noChangeArrowheads="1"/>
          </p:cNvSpPr>
          <p:nvPr/>
        </p:nvSpPr>
        <p:spPr bwMode="auto">
          <a:xfrm>
            <a:off x="2694022" y="1913110"/>
            <a:ext cx="15089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Завершение приема</a:t>
            </a:r>
            <a:r>
              <a:rPr kumimoji="0" lang="ru-RU" altLang="zh-CN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документов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00" y="4466454"/>
            <a:ext cx="2516759" cy="234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370" y="6433028"/>
            <a:ext cx="3852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https://khsu.ru/abitur/bachelor/bsrofo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15816" y="188640"/>
            <a:ext cx="6112465" cy="1279424"/>
          </a:xfrm>
          <a:prstGeom prst="rect">
            <a:avLst/>
          </a:prstGeom>
          <a:solidFill>
            <a:srgbClr val="004F38">
              <a:alpha val="60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Поступление на базе </a:t>
            </a:r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среднего профессионального образования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(далее – СПО)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7281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/>
              <a:t>Лица</a:t>
            </a:r>
            <a:r>
              <a:rPr lang="ru-RU" dirty="0"/>
              <a:t>, имеющие </a:t>
            </a:r>
            <a:r>
              <a:rPr lang="ru-RU" b="1" dirty="0"/>
              <a:t>среднее профессиональное образование, </a:t>
            </a:r>
            <a:r>
              <a:rPr lang="ru-RU" b="1" u="sng" dirty="0"/>
              <a:t>соответствующее</a:t>
            </a:r>
            <a:r>
              <a:rPr lang="ru-RU" b="1" dirty="0"/>
              <a:t> направленности (профилю) выбранным программам высшего образования</a:t>
            </a:r>
            <a:r>
              <a:rPr lang="ru-RU" dirty="0"/>
              <a:t>, могут поступать по </a:t>
            </a:r>
            <a:r>
              <a:rPr lang="ru-RU" u="sng" dirty="0" smtClean="0"/>
              <a:t>внутренним вступительным испытаниям</a:t>
            </a:r>
            <a:r>
              <a:rPr lang="ru-RU" dirty="0" smtClean="0"/>
              <a:t> или по результатам ЕГЭ.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56992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/>
              <a:t>Университет устанавливает перечень вступительных испытаний при приеме </a:t>
            </a:r>
            <a:r>
              <a:rPr lang="ru-RU" dirty="0" smtClean="0"/>
              <a:t>на обучение </a:t>
            </a:r>
            <a:r>
              <a:rPr lang="ru-RU" dirty="0"/>
              <a:t>по программам бакалавриата и программам специалитета</a:t>
            </a:r>
            <a:r>
              <a:rPr lang="ru-RU" dirty="0" smtClean="0"/>
              <a:t>:</a:t>
            </a:r>
          </a:p>
          <a:p>
            <a:pPr indent="457200"/>
            <a:r>
              <a:rPr lang="ru-RU" dirty="0" smtClean="0"/>
              <a:t>1) для </a:t>
            </a:r>
            <a:r>
              <a:rPr lang="ru-RU" dirty="0"/>
              <a:t>лиц, поступающих на обучение на базе среднего профессионального образования </a:t>
            </a:r>
            <a:r>
              <a:rPr lang="ru-RU" b="1" dirty="0"/>
              <a:t>соответствующего </a:t>
            </a:r>
            <a:r>
              <a:rPr lang="ru-RU" b="1" dirty="0" smtClean="0"/>
              <a:t>профиля;</a:t>
            </a:r>
          </a:p>
          <a:p>
            <a:pPr indent="457200"/>
            <a:r>
              <a:rPr lang="ru-RU" dirty="0" smtClean="0"/>
              <a:t>2) для лиц, поступающих на базе высшего образования, поступление осуществляется по общеобразовательным предметам соответствующие предметам ЕГЭ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4297152"/>
            <a:ext cx="9144000" cy="2560848"/>
          </a:xfrm>
          <a:prstGeom prst="rect">
            <a:avLst/>
          </a:prstGeom>
          <a:solidFill>
            <a:srgbClr val="004F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F388D8D-3EB7-44A9-9A0E-0D38476A97F2}"/>
              </a:ext>
            </a:extLst>
          </p:cNvPr>
          <p:cNvSpPr txBox="1"/>
          <p:nvPr/>
        </p:nvSpPr>
        <p:spPr>
          <a:xfrm>
            <a:off x="179512" y="1412776"/>
            <a:ext cx="5326992" cy="101566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по приему размещена </a:t>
            </a:r>
            <a:r>
              <a:rPr lang="ru-RU" sz="20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на официальном сайте ХГУ им. Н.Ф. </a:t>
            </a:r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Катанова</a:t>
            </a:r>
          </a:p>
          <a:p>
            <a:pPr algn="ctr"/>
            <a:r>
              <a:rPr lang="en-US" sz="20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https://khsu.ru/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Соединитель: изогнутый 5">
            <a:extLst>
              <a:ext uri="{FF2B5EF4-FFF2-40B4-BE49-F238E27FC236}">
                <a16:creationId xmlns="" xmlns:a16="http://schemas.microsoft.com/office/drawing/2014/main" id="{2D1C42D2-F1DE-4023-B97A-61220FA519FF}"/>
              </a:ext>
            </a:extLst>
          </p:cNvPr>
          <p:cNvCxnSpPr>
            <a:cxnSpLocks/>
            <a:stCxn id="17" idx="1"/>
            <a:endCxn id="24" idx="1"/>
          </p:cNvCxnSpPr>
          <p:nvPr/>
        </p:nvCxnSpPr>
        <p:spPr>
          <a:xfrm rot="10800000" flipH="1" flipV="1">
            <a:off x="179512" y="1920607"/>
            <a:ext cx="504056" cy="1119291"/>
          </a:xfrm>
          <a:prstGeom prst="curvedConnector3">
            <a:avLst>
              <a:gd name="adj1" fmla="val -25915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2270CB7-502F-4713-AAC4-A967D41BF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635086"/>
            <a:ext cx="2847975" cy="8096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A28E929-66FA-4F88-B35F-484E7294C8E7}"/>
              </a:ext>
            </a:extLst>
          </p:cNvPr>
          <p:cNvSpPr txBox="1"/>
          <p:nvPr/>
        </p:nvSpPr>
        <p:spPr>
          <a:xfrm>
            <a:off x="811411" y="344471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  <a:latin typeface="Sylfaen" pitchFamily="18" charset="0"/>
              </a:rPr>
              <a:t>Главная страница сайта, вкладка «Абитуриенту»</a:t>
            </a:r>
          </a:p>
        </p:txBody>
      </p:sp>
      <p:cxnSp>
        <p:nvCxnSpPr>
          <p:cNvPr id="31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24" idx="3"/>
            <a:endCxn id="10" idx="1"/>
          </p:cNvCxnSpPr>
          <p:nvPr/>
        </p:nvCxnSpPr>
        <p:spPr>
          <a:xfrm>
            <a:off x="3531543" y="3039899"/>
            <a:ext cx="320377" cy="579376"/>
          </a:xfrm>
          <a:prstGeom prst="curvedConnector3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44B9D8B-B8B2-456C-9A3B-AAC2EA686B3B}"/>
              </a:ext>
            </a:extLst>
          </p:cNvPr>
          <p:cNvSpPr txBox="1"/>
          <p:nvPr/>
        </p:nvSpPr>
        <p:spPr>
          <a:xfrm>
            <a:off x="3707904" y="2633493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</a:rPr>
              <a:t>Вкладка </a:t>
            </a:r>
            <a:endParaRPr lang="ru-RU" sz="1600" dirty="0" smtClean="0">
              <a:solidFill>
                <a:srgbClr val="004F38"/>
              </a:solidFill>
            </a:endParaRPr>
          </a:p>
          <a:p>
            <a:pPr algn="ctr"/>
            <a:r>
              <a:rPr lang="ru-RU" sz="1600" dirty="0" smtClean="0">
                <a:solidFill>
                  <a:srgbClr val="004F38"/>
                </a:solidFill>
              </a:rPr>
              <a:t>«</a:t>
            </a:r>
            <a:r>
              <a:rPr lang="ru-RU" sz="1600" dirty="0" err="1" smtClean="0">
                <a:solidFill>
                  <a:srgbClr val="004F38"/>
                </a:solidFill>
              </a:rPr>
              <a:t>Бакалавриат</a:t>
            </a:r>
            <a:r>
              <a:rPr lang="ru-RU" sz="1600" dirty="0" smtClean="0">
                <a:solidFill>
                  <a:srgbClr val="004F38"/>
                </a:solidFill>
              </a:rPr>
              <a:t>/</a:t>
            </a:r>
            <a:r>
              <a:rPr lang="ru-RU" sz="1600" dirty="0" err="1" smtClean="0">
                <a:solidFill>
                  <a:srgbClr val="004F38"/>
                </a:solidFill>
              </a:rPr>
              <a:t>Специалитет</a:t>
            </a:r>
            <a:r>
              <a:rPr lang="ru-RU" sz="1600" dirty="0" smtClean="0">
                <a:solidFill>
                  <a:srgbClr val="004F38"/>
                </a:solidFill>
              </a:rPr>
              <a:t>»</a:t>
            </a:r>
            <a:endParaRPr lang="ru-RU" sz="1600" dirty="0">
              <a:solidFill>
                <a:srgbClr val="004F3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3223231"/>
            <a:ext cx="2880320" cy="792088"/>
          </a:xfrm>
          <a:prstGeom prst="rect">
            <a:avLst/>
          </a:prstGeom>
          <a:solidFill>
            <a:srgbClr val="004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97150" y="3224156"/>
            <a:ext cx="2662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БАКАЛАВРИАТ/ СПЕЦИАЛИТЕТ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27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10" idx="3"/>
            <a:endCxn id="26" idx="0"/>
          </p:cNvCxnSpPr>
          <p:nvPr/>
        </p:nvCxnSpPr>
        <p:spPr>
          <a:xfrm flipH="1">
            <a:off x="4572000" y="3619275"/>
            <a:ext cx="2160240" cy="677877"/>
          </a:xfrm>
          <a:prstGeom prst="curvedConnector4">
            <a:avLst>
              <a:gd name="adj1" fmla="val -10582"/>
              <a:gd name="adj2" fmla="val 79212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2874497" y="133352"/>
            <a:ext cx="6112465" cy="1279424"/>
          </a:xfrm>
          <a:prstGeom prst="rect">
            <a:avLst/>
          </a:prstGeom>
          <a:solidFill>
            <a:srgbClr val="004F38">
              <a:alpha val="60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Поступление на базе </a:t>
            </a:r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среднего профессионального образования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(далее – СПО)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9" y="4406452"/>
            <a:ext cx="8942997" cy="75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" y="5309784"/>
            <a:ext cx="9083968" cy="151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3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6512" y="3773841"/>
            <a:ext cx="9144000" cy="1292087"/>
          </a:xfrm>
          <a:prstGeom prst="rect">
            <a:avLst/>
          </a:prstGeom>
          <a:solidFill>
            <a:srgbClr val="004F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81672" y="0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4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 соответствии программ высшего образования программам СПО</a:t>
            </a:r>
            <a:endParaRPr lang="ru-RU" sz="24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2270CB7-502F-4713-AAC4-A967D41BF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0" y="2249827"/>
            <a:ext cx="2847975" cy="8096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A28E929-66FA-4F88-B35F-484E7294C8E7}"/>
              </a:ext>
            </a:extLst>
          </p:cNvPr>
          <p:cNvSpPr txBox="1"/>
          <p:nvPr/>
        </p:nvSpPr>
        <p:spPr>
          <a:xfrm>
            <a:off x="847923" y="309596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  <a:latin typeface="Sylfaen" pitchFamily="18" charset="0"/>
              </a:rPr>
              <a:t>Главная страница сайта, вкладка «Абитуриенту»</a:t>
            </a:r>
          </a:p>
        </p:txBody>
      </p:sp>
      <p:cxnSp>
        <p:nvCxnSpPr>
          <p:cNvPr id="31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24" idx="3"/>
            <a:endCxn id="10" idx="1"/>
          </p:cNvCxnSpPr>
          <p:nvPr/>
        </p:nvCxnSpPr>
        <p:spPr>
          <a:xfrm>
            <a:off x="3568055" y="2654640"/>
            <a:ext cx="176361" cy="481158"/>
          </a:xfrm>
          <a:prstGeom prst="curvedConnector3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44B9D8B-B8B2-456C-9A3B-AAC2EA686B3B}"/>
              </a:ext>
            </a:extLst>
          </p:cNvPr>
          <p:cNvSpPr txBox="1"/>
          <p:nvPr/>
        </p:nvSpPr>
        <p:spPr>
          <a:xfrm>
            <a:off x="3744416" y="2221727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</a:rPr>
              <a:t>Вкладка </a:t>
            </a:r>
            <a:endParaRPr lang="ru-RU" sz="1600" dirty="0" smtClean="0">
              <a:solidFill>
                <a:srgbClr val="004F38"/>
              </a:solidFill>
            </a:endParaRPr>
          </a:p>
          <a:p>
            <a:pPr algn="ctr"/>
            <a:r>
              <a:rPr lang="ru-RU" sz="1600" dirty="0" smtClean="0">
                <a:solidFill>
                  <a:srgbClr val="004F38"/>
                </a:solidFill>
              </a:rPr>
              <a:t>«</a:t>
            </a:r>
            <a:r>
              <a:rPr lang="ru-RU" sz="1600" dirty="0" err="1" smtClean="0">
                <a:solidFill>
                  <a:srgbClr val="004F38"/>
                </a:solidFill>
              </a:rPr>
              <a:t>Бакалавриат</a:t>
            </a:r>
            <a:r>
              <a:rPr lang="ru-RU" sz="1600" dirty="0" smtClean="0">
                <a:solidFill>
                  <a:srgbClr val="004F38"/>
                </a:solidFill>
              </a:rPr>
              <a:t>/</a:t>
            </a:r>
            <a:r>
              <a:rPr lang="ru-RU" sz="1600" dirty="0" err="1" smtClean="0">
                <a:solidFill>
                  <a:srgbClr val="004F38"/>
                </a:solidFill>
              </a:rPr>
              <a:t>Специалитет</a:t>
            </a:r>
            <a:r>
              <a:rPr lang="ru-RU" sz="1600" dirty="0" smtClean="0">
                <a:solidFill>
                  <a:srgbClr val="004F38"/>
                </a:solidFill>
              </a:rPr>
              <a:t>»</a:t>
            </a:r>
            <a:endParaRPr lang="ru-RU" sz="1600" dirty="0">
              <a:solidFill>
                <a:srgbClr val="004F3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44416" y="2739754"/>
            <a:ext cx="2880320" cy="792088"/>
          </a:xfrm>
          <a:prstGeom prst="rect">
            <a:avLst/>
          </a:prstGeom>
          <a:solidFill>
            <a:srgbClr val="004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89646" y="2740679"/>
            <a:ext cx="2662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БАКАЛАВРИАТ/ СПЕЦИАЛИТЕТ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27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10" idx="3"/>
            <a:endCxn id="26" idx="0"/>
          </p:cNvCxnSpPr>
          <p:nvPr/>
        </p:nvCxnSpPr>
        <p:spPr>
          <a:xfrm flipH="1">
            <a:off x="4608512" y="3135798"/>
            <a:ext cx="2016224" cy="638043"/>
          </a:xfrm>
          <a:prstGeom prst="curvedConnector4">
            <a:avLst>
              <a:gd name="adj1" fmla="val -11338"/>
              <a:gd name="adj2" fmla="val 81036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3882733"/>
            <a:ext cx="9144000" cy="46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4417857"/>
            <a:ext cx="88074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7924" y="5517232"/>
            <a:ext cx="7649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accent2">
                    <a:lumMod val="50000"/>
                  </a:schemeClr>
                </a:solidFill>
              </a:rPr>
              <a:t>Если вышеприведенным перечнем не предусмотрены вступительные испытания на базе среднего профессионального образования (СПО), то поступление возможно только по результатам ЕГЭ.</a:t>
            </a:r>
            <a:endParaRPr lang="ru-RU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1024631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/>
              <a:t>3) лица, с </a:t>
            </a:r>
            <a:r>
              <a:rPr lang="ru-RU" b="1" dirty="0" smtClean="0"/>
              <a:t>не</a:t>
            </a:r>
            <a:r>
              <a:rPr lang="ru-RU" dirty="0" smtClean="0"/>
              <a:t>соответствующим профилем СПО, могут поступать только по результатам </a:t>
            </a:r>
            <a:r>
              <a:rPr lang="ru-RU" u="sng" dirty="0" smtClean="0"/>
              <a:t>ЕГЭ</a:t>
            </a:r>
            <a:r>
              <a:rPr lang="ru-RU" dirty="0" smtClean="0"/>
              <a:t>!</a:t>
            </a:r>
          </a:p>
          <a:p>
            <a:pPr indent="457200"/>
            <a:endParaRPr lang="ru-RU" dirty="0" smtClean="0"/>
          </a:p>
          <a:p>
            <a:pPr indent="457200"/>
            <a:r>
              <a:rPr lang="ru-RU" dirty="0" smtClean="0"/>
              <a:t>С соответствием специальностей можно ознакомиться в 14 файле:</a:t>
            </a:r>
          </a:p>
        </p:txBody>
      </p:sp>
    </p:spTree>
    <p:extLst>
      <p:ext uri="{BB962C8B-B14F-4D97-AF65-F5344CB8AC3E}">
        <p14:creationId xmlns:p14="http://schemas.microsoft.com/office/powerpoint/2010/main" val="21860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Прием без вступительных испытаний (</a:t>
            </a:r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специалитет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086" y="2689754"/>
            <a:ext cx="8984890" cy="1631216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Победители и призеры заключительного этапа </a:t>
            </a:r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всероссийской олимпиады школьников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члены сборных команд Российской Федерации, участвовавших в международных олимпиадах по общеобразовательным предметам и сформированных в порядке, установленном федеральным органом исполнительной власти, 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5254" y="11615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Часть 4 статьи 71 Федерального закона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134252"/>
            <a:ext cx="68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пункт 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часть 4 статьи 71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20" y="4509120"/>
            <a:ext cx="68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пункт 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часть 4 статьи 71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184" y="4970785"/>
            <a:ext cx="8984890" cy="1631216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Чемпионы и призеры Олимпийских игр,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Сурдлимпийских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игр, Чемпионы миры, чемпионы Европы, лица, занявшие первое место на первенстве мира, первенстве Европы по видам спорта, включенным в программы Олимпийских игр,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Сурдлимпийских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игр, 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Прием без вступительных испытаний (</a:t>
            </a:r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специалитет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4240" y="977169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закон от 8 августа 2024г. № 329-ФЗ «О внесении изменений в статью 71 Федерального закона «Об образовании в Российской Федерации» и отдельные законодательные акты Российской Федерации»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750" y="1202708"/>
            <a:ext cx="1353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пункт 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часть 4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статьи 71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086" y="3380679"/>
            <a:ext cx="8984890" cy="1323439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Члены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сборных команд Российской Федерации, участвовавших в международных олимпиадах по общеобразовательным предметам и сформированных в порядке, установленном федеральным органом исполнительной власти, …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510269" y="2660599"/>
            <a:ext cx="720080" cy="720080"/>
          </a:xfrm>
          <a:prstGeom prst="downArrow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40160" y="4712947"/>
            <a:ext cx="8984890" cy="1015663"/>
          </a:xfrm>
          <a:prstGeom prst="rect">
            <a:avLst/>
          </a:prstGeom>
          <a:solidFill>
            <a:srgbClr val="004F38">
              <a:alpha val="3411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+ Члены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сборных команд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иностранного государства – победители и призеры международных олимпиад по общеобразовательным предметам, перечень которых утверждается Правительством Российской Федерации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230349" y="5728610"/>
            <a:ext cx="1944688" cy="580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75037" y="5888504"/>
            <a:ext cx="5569546" cy="707886"/>
          </a:xfrm>
          <a:prstGeom prst="rect">
            <a:avLst/>
          </a:prstGeom>
          <a:solidFill>
            <a:srgbClr val="004F38">
              <a:alpha val="3411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Распоряжение Правительства Российской Федерации от 16 ноября 2024г. № 3310-р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Особая квота (</a:t>
            </a:r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специалитет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553891"/>
            <a:ext cx="8984890" cy="461665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Часть 5 статьи 71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0345163"/>
              </p:ext>
            </p:extLst>
          </p:nvPr>
        </p:nvGraphicFramePr>
        <p:xfrm>
          <a:off x="0" y="2025056"/>
          <a:ext cx="8984890" cy="449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27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4305037"/>
            <a:ext cx="8424936" cy="924163"/>
          </a:xfrm>
          <a:prstGeom prst="rect">
            <a:avLst/>
          </a:prstGeom>
          <a:solidFill>
            <a:srgbClr val="004F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81672" y="0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 предоставлении особых прав и особого преимущества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F388D8D-3EB7-44A9-9A0E-0D38476A97F2}"/>
              </a:ext>
            </a:extLst>
          </p:cNvPr>
          <p:cNvSpPr txBox="1"/>
          <p:nvPr/>
        </p:nvSpPr>
        <p:spPr>
          <a:xfrm>
            <a:off x="179512" y="1412776"/>
            <a:ext cx="5326992" cy="101566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по приему размещена </a:t>
            </a:r>
            <a:r>
              <a:rPr lang="ru-RU" sz="20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на официальном сайте ХГУ им. Н.Ф. </a:t>
            </a:r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Катанова</a:t>
            </a:r>
          </a:p>
          <a:p>
            <a:pPr algn="ctr"/>
            <a:r>
              <a:rPr lang="en-US" sz="20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https://khsu.ru/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Соединитель: изогнутый 5">
            <a:extLst>
              <a:ext uri="{FF2B5EF4-FFF2-40B4-BE49-F238E27FC236}">
                <a16:creationId xmlns="" xmlns:a16="http://schemas.microsoft.com/office/drawing/2014/main" id="{2D1C42D2-F1DE-4023-B97A-61220FA519FF}"/>
              </a:ext>
            </a:extLst>
          </p:cNvPr>
          <p:cNvCxnSpPr>
            <a:cxnSpLocks/>
            <a:stCxn id="17" idx="1"/>
            <a:endCxn id="24" idx="1"/>
          </p:cNvCxnSpPr>
          <p:nvPr/>
        </p:nvCxnSpPr>
        <p:spPr>
          <a:xfrm rot="10800000" flipV="1">
            <a:off x="179512" y="1920607"/>
            <a:ext cx="12700" cy="963535"/>
          </a:xfrm>
          <a:prstGeom prst="curvedConnector3">
            <a:avLst>
              <a:gd name="adj1" fmla="val 1800000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2270CB7-502F-4713-AAC4-A967D41BF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79330"/>
            <a:ext cx="2847975" cy="8096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A28E929-66FA-4F88-B35F-484E7294C8E7}"/>
              </a:ext>
            </a:extLst>
          </p:cNvPr>
          <p:cNvSpPr txBox="1"/>
          <p:nvPr/>
        </p:nvSpPr>
        <p:spPr>
          <a:xfrm>
            <a:off x="307355" y="327555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  <a:latin typeface="Sylfaen" pitchFamily="18" charset="0"/>
              </a:rPr>
              <a:t>Главная страница сайта, вкладка «Абитуриенту»</a:t>
            </a:r>
          </a:p>
        </p:txBody>
      </p:sp>
      <p:cxnSp>
        <p:nvCxnSpPr>
          <p:cNvPr id="31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24" idx="3"/>
            <a:endCxn id="10" idx="1"/>
          </p:cNvCxnSpPr>
          <p:nvPr/>
        </p:nvCxnSpPr>
        <p:spPr>
          <a:xfrm>
            <a:off x="3027487" y="2884143"/>
            <a:ext cx="320377" cy="404812"/>
          </a:xfrm>
          <a:prstGeom prst="curvedConnector3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44B9D8B-B8B2-456C-9A3B-AAC2EA686B3B}"/>
              </a:ext>
            </a:extLst>
          </p:cNvPr>
          <p:cNvSpPr txBox="1"/>
          <p:nvPr/>
        </p:nvSpPr>
        <p:spPr>
          <a:xfrm>
            <a:off x="3059832" y="3684999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4F38"/>
                </a:solidFill>
              </a:rPr>
              <a:t>Вкладка </a:t>
            </a:r>
            <a:endParaRPr lang="ru-RU" sz="1400" dirty="0" smtClean="0">
              <a:solidFill>
                <a:srgbClr val="004F38"/>
              </a:solidFill>
            </a:endParaRPr>
          </a:p>
          <a:p>
            <a:pPr algn="ctr"/>
            <a:r>
              <a:rPr lang="ru-RU" sz="1400" dirty="0" smtClean="0">
                <a:solidFill>
                  <a:srgbClr val="004F38"/>
                </a:solidFill>
              </a:rPr>
              <a:t>«</a:t>
            </a:r>
            <a:r>
              <a:rPr lang="ru-RU" sz="1400" dirty="0" err="1" smtClean="0">
                <a:solidFill>
                  <a:srgbClr val="004F38"/>
                </a:solidFill>
              </a:rPr>
              <a:t>Бакалавриат</a:t>
            </a:r>
            <a:r>
              <a:rPr lang="ru-RU" dirty="0" smtClean="0">
                <a:solidFill>
                  <a:srgbClr val="004F38"/>
                </a:solidFill>
              </a:rPr>
              <a:t>»</a:t>
            </a:r>
            <a:endParaRPr lang="ru-RU" dirty="0">
              <a:solidFill>
                <a:srgbClr val="004F3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2892911"/>
            <a:ext cx="2304256" cy="792088"/>
          </a:xfrm>
          <a:prstGeom prst="rect">
            <a:avLst/>
          </a:prstGeom>
          <a:solidFill>
            <a:srgbClr val="004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93094" y="3058122"/>
            <a:ext cx="221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БАКАЛАВРИАТ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27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 flipV="1">
            <a:off x="2771800" y="3288954"/>
            <a:ext cx="576064" cy="1076149"/>
          </a:xfrm>
          <a:prstGeom prst="curvedConnector2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" y="4509120"/>
            <a:ext cx="829491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215629" y="2266034"/>
            <a:ext cx="2304256" cy="792088"/>
          </a:xfrm>
          <a:prstGeom prst="rect">
            <a:avLst/>
          </a:prstGeom>
          <a:solidFill>
            <a:srgbClr val="004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260859" y="2431245"/>
            <a:ext cx="221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СПЕЦИАЛИТЕТ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44B9D8B-B8B2-456C-9A3B-AAC2EA686B3B}"/>
              </a:ext>
            </a:extLst>
          </p:cNvPr>
          <p:cNvSpPr txBox="1"/>
          <p:nvPr/>
        </p:nvSpPr>
        <p:spPr>
          <a:xfrm>
            <a:off x="6084168" y="309362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4F38"/>
                </a:solidFill>
              </a:rPr>
              <a:t>Вкладка </a:t>
            </a:r>
            <a:endParaRPr lang="ru-RU" sz="1400" dirty="0" smtClean="0">
              <a:solidFill>
                <a:srgbClr val="004F38"/>
              </a:solidFill>
            </a:endParaRPr>
          </a:p>
          <a:p>
            <a:pPr algn="ctr"/>
            <a:r>
              <a:rPr lang="ru-RU" sz="1400" dirty="0" smtClean="0">
                <a:solidFill>
                  <a:srgbClr val="004F38"/>
                </a:solidFill>
              </a:rPr>
              <a:t>«</a:t>
            </a:r>
            <a:r>
              <a:rPr lang="ru-RU" sz="1400" dirty="0" err="1" smtClean="0">
                <a:solidFill>
                  <a:srgbClr val="004F38"/>
                </a:solidFill>
              </a:rPr>
              <a:t>Специалитет</a:t>
            </a:r>
            <a:r>
              <a:rPr lang="ru-RU" dirty="0" smtClean="0">
                <a:solidFill>
                  <a:srgbClr val="004F38"/>
                </a:solidFill>
              </a:rPr>
              <a:t>»</a:t>
            </a:r>
            <a:endParaRPr lang="ru-RU" dirty="0">
              <a:solidFill>
                <a:srgbClr val="004F38"/>
              </a:solidFill>
            </a:endParaRPr>
          </a:p>
        </p:txBody>
      </p:sp>
      <p:cxnSp>
        <p:nvCxnSpPr>
          <p:cNvPr id="32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28" idx="3"/>
            <a:endCxn id="33" idx="3"/>
          </p:cNvCxnSpPr>
          <p:nvPr/>
        </p:nvCxnSpPr>
        <p:spPr>
          <a:xfrm>
            <a:off x="8519885" y="2662078"/>
            <a:ext cx="300587" cy="3467222"/>
          </a:xfrm>
          <a:prstGeom prst="curvedConnector3">
            <a:avLst>
              <a:gd name="adj1" fmla="val 176051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95536" y="5733256"/>
            <a:ext cx="8424936" cy="792088"/>
          </a:xfrm>
          <a:prstGeom prst="rect">
            <a:avLst/>
          </a:prstGeom>
          <a:solidFill>
            <a:srgbClr val="004F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8208912" cy="41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A28E929-66FA-4F88-B35F-484E7294C8E7}"/>
              </a:ext>
            </a:extLst>
          </p:cNvPr>
          <p:cNvSpPr txBox="1"/>
          <p:nvPr/>
        </p:nvSpPr>
        <p:spPr>
          <a:xfrm>
            <a:off x="1475655" y="517867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4F38"/>
                </a:solidFill>
                <a:latin typeface="Sylfaen" pitchFamily="18" charset="0"/>
              </a:rPr>
              <a:t>13 файл</a:t>
            </a:r>
            <a:endParaRPr lang="ru-RU" sz="1600" dirty="0">
              <a:solidFill>
                <a:srgbClr val="004F38"/>
              </a:solidFill>
              <a:latin typeface="Sylfae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A28E929-66FA-4F88-B35F-484E7294C8E7}"/>
              </a:ext>
            </a:extLst>
          </p:cNvPr>
          <p:cNvSpPr txBox="1"/>
          <p:nvPr/>
        </p:nvSpPr>
        <p:spPr>
          <a:xfrm>
            <a:off x="5148064" y="652708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  <a:latin typeface="Sylfaen" pitchFamily="18" charset="0"/>
              </a:rPr>
              <a:t>7</a:t>
            </a:r>
            <a:r>
              <a:rPr lang="ru-RU" sz="1600" dirty="0" smtClean="0">
                <a:solidFill>
                  <a:srgbClr val="004F38"/>
                </a:solidFill>
                <a:latin typeface="Sylfaen" pitchFamily="18" charset="0"/>
              </a:rPr>
              <a:t> файл</a:t>
            </a:r>
            <a:endParaRPr lang="ru-RU" sz="1600" dirty="0">
              <a:solidFill>
                <a:srgbClr val="004F38"/>
              </a:solidFill>
              <a:latin typeface="Sylfaen" pitchFamily="18" charset="0"/>
            </a:endParaRPr>
          </a:p>
        </p:txBody>
      </p:sp>
      <p:cxnSp>
        <p:nvCxnSpPr>
          <p:cNvPr id="41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24" idx="3"/>
            <a:endCxn id="28" idx="1"/>
          </p:cNvCxnSpPr>
          <p:nvPr/>
        </p:nvCxnSpPr>
        <p:spPr>
          <a:xfrm flipV="1">
            <a:off x="3027487" y="2662078"/>
            <a:ext cx="3188142" cy="222065"/>
          </a:xfrm>
          <a:prstGeom prst="curvedConnector3">
            <a:avLst>
              <a:gd name="adj1" fmla="val 9676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ХГУ им. Н. Ф. Катан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9" y="146889"/>
            <a:ext cx="15120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29117" y="114569"/>
            <a:ext cx="4801061" cy="481670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2200" dirty="0" smtClean="0"/>
              <a:t>Университетский кампус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2336" y="912985"/>
            <a:ext cx="3499481" cy="410882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1800" dirty="0" smtClean="0"/>
              <a:t>Общежития университета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9642" y="6082115"/>
            <a:ext cx="1785446" cy="830997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200" dirty="0" smtClean="0"/>
              <a:t>Примерная стоимость проживания</a:t>
            </a:r>
          </a:p>
          <a:p>
            <a:r>
              <a:rPr lang="ru-RU" sz="1200" dirty="0" smtClean="0"/>
              <a:t> в общежитии – 1500 руб. в месяц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766654" y="4087819"/>
            <a:ext cx="2362982" cy="729430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1800" dirty="0" smtClean="0"/>
              <a:t>Столовые университета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4344" y="854410"/>
            <a:ext cx="2430356" cy="941796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1600" dirty="0" smtClean="0"/>
              <a:t>Электронные читальные залы, библиотеки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6842" y="836713"/>
            <a:ext cx="2421160" cy="729430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1800" dirty="0" smtClean="0"/>
              <a:t>Спортивные площадки</a:t>
            </a:r>
          </a:p>
        </p:txBody>
      </p:sp>
      <p:pic>
        <p:nvPicPr>
          <p:cNvPr id="6148" name="Picture 4" descr="http://khsu.ru/files/img/File/student/obshezitie/Obshaga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80" y="1678634"/>
            <a:ext cx="1525817" cy="114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r-19.ru/upload/iblock/8fd/%D1%81%D1%82%D0%BE%D0%BB%D0%BE%D0%B2%D0%B0%D1%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3536" y="4806340"/>
            <a:ext cx="1200915" cy="1069615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4653" y="1876528"/>
            <a:ext cx="1368140" cy="12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 descr="D:\Мои документы\реклама ХГУ\Для банера ХГУ в Монголию\общежитие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039" y="1470421"/>
            <a:ext cx="1721084" cy="306014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698821" y="3018936"/>
            <a:ext cx="2867945" cy="1015663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200" dirty="0" smtClean="0"/>
              <a:t>Бесплатный доступ к 19 электронным библиотечным системам, справочным правовым системам, базам данных, электронной библиотеке университета, доступ к  Интернет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761194" y="5943615"/>
            <a:ext cx="2333258" cy="646331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200" dirty="0"/>
              <a:t>Стоимость </a:t>
            </a:r>
            <a:r>
              <a:rPr lang="ru-RU" sz="1200" b="1" dirty="0"/>
              <a:t>комплексного обеда</a:t>
            </a:r>
            <a:r>
              <a:rPr lang="ru-RU" sz="1200" dirty="0"/>
              <a:t> составляет 200-250 рублей</a:t>
            </a:r>
          </a:p>
        </p:txBody>
      </p:sp>
      <p:pic>
        <p:nvPicPr>
          <p:cNvPr id="20" name="Picture 2" descr="D:\Мои документы\реклама ХГУ\Для банера ХГУ в Монголию\ХГУ Спортивный комплек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2515" y="1678634"/>
            <a:ext cx="1950614" cy="1741248"/>
          </a:xfrm>
          <a:prstGeom prst="rect">
            <a:avLst/>
          </a:prstGeom>
          <a:noFill/>
        </p:spPr>
      </p:pic>
      <p:pic>
        <p:nvPicPr>
          <p:cNvPr id="6152" name="Picture 8" descr="Открытая лекция «Наш Абакан» в рамках Стратегического плана развития города  прошла в ХГУ — Абакан Сегодн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43" y="4616051"/>
            <a:ext cx="1691598" cy="11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788552" y="4062470"/>
            <a:ext cx="2421160" cy="410882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1800" dirty="0" smtClean="0"/>
              <a:t>Актовые залы</a:t>
            </a:r>
          </a:p>
        </p:txBody>
      </p:sp>
      <p:pic>
        <p:nvPicPr>
          <p:cNvPr id="6154" name="Picture 10" descr="https://xakac.info/files/news/0d/d1/obsht%D0%B5zhitiya_fot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83" y="3162127"/>
            <a:ext cx="1538810" cy="136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ФГБОУ ВО «ХГУ им. Н.Ф. Катанова»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55" y="4616051"/>
            <a:ext cx="1578824" cy="11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340031" y="5687946"/>
            <a:ext cx="3264674" cy="1200329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/>
            <a:r>
              <a:rPr lang="ru-RU" sz="1200" dirty="0" smtClean="0"/>
              <a:t>Бесплатное обучение по дополнительным программам: </a:t>
            </a:r>
            <a:r>
              <a:rPr lang="ru-RU" sz="1200" dirty="0"/>
              <a:t>Ведущий концертных программ; Основы дизайна; Основы искусства </a:t>
            </a:r>
            <a:r>
              <a:rPr lang="ru-RU" sz="1200" dirty="0" smtClean="0"/>
              <a:t>дефиле; Основы </a:t>
            </a:r>
            <a:r>
              <a:rPr lang="ru-RU" sz="1200" dirty="0"/>
              <a:t>вокального </a:t>
            </a:r>
            <a:r>
              <a:rPr lang="ru-RU" sz="1200" dirty="0" smtClean="0"/>
              <a:t>мастерства; Основы </a:t>
            </a:r>
            <a:r>
              <a:rPr lang="ru-RU" sz="1200" dirty="0"/>
              <a:t>искусства хореографии; Основы актерского </a:t>
            </a:r>
            <a:r>
              <a:rPr lang="ru-RU" sz="1200" dirty="0" smtClean="0"/>
              <a:t>мастерства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16842" y="3526767"/>
            <a:ext cx="2477609" cy="4616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chemeClr val="dk1"/>
                </a:solidFill>
              </a:rPr>
              <a:t>Бесплатное посещение 11 секций </a:t>
            </a:r>
            <a:endParaRPr lang="ru-RU" sz="1200" dirty="0" smtClean="0">
              <a:solidFill>
                <a:schemeClr val="dk1"/>
              </a:solidFill>
            </a:endParaRPr>
          </a:p>
          <a:p>
            <a:pPr lvl="0"/>
            <a:r>
              <a:rPr lang="ru-RU" sz="1200" dirty="0" smtClean="0">
                <a:solidFill>
                  <a:schemeClr val="dk1"/>
                </a:solidFill>
              </a:rPr>
              <a:t>по </a:t>
            </a:r>
            <a:r>
              <a:rPr lang="ru-RU" sz="1200" dirty="0">
                <a:solidFill>
                  <a:schemeClr val="dk1"/>
                </a:solidFill>
              </a:rPr>
              <a:t>8 видам спорта</a:t>
            </a:r>
          </a:p>
        </p:txBody>
      </p:sp>
      <p:pic>
        <p:nvPicPr>
          <p:cNvPr id="6160" name="Picture 16" descr="В ХГУ открылась обновленная столова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62" y="4809685"/>
            <a:ext cx="1105509" cy="106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ФГБОУ ВО «ХГУ им. Н.Ф. Катанова»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56" y="1853465"/>
            <a:ext cx="1646098" cy="123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khsu.ru/files/img/File/student/obshezitie/obsh_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83" y="4657976"/>
            <a:ext cx="1438951" cy="14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://khsu.ru/files/img/File/student/obshezitie/obsh_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28" y="4689523"/>
            <a:ext cx="1089749" cy="193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трелка вниз 30"/>
          <p:cNvSpPr/>
          <p:nvPr/>
        </p:nvSpPr>
        <p:spPr>
          <a:xfrm rot="3226547">
            <a:off x="2016422" y="589283"/>
            <a:ext cx="168360" cy="30854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 rot="18644645">
            <a:off x="7245592" y="630495"/>
            <a:ext cx="198344" cy="33124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937269" y="646339"/>
            <a:ext cx="162018" cy="35391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Отдельная квота (</a:t>
            </a:r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специалитет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9460"/>
            <a:ext cx="8208912" cy="57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5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9831" y="1009976"/>
            <a:ext cx="8564169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Право сдавать внутренние вступительные испытания</a:t>
            </a:r>
          </a:p>
          <a:p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специалитет</a:t>
            </a:r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90" y="2488330"/>
            <a:ext cx="431798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низ 5"/>
          <p:cNvSpPr/>
          <p:nvPr/>
        </p:nvSpPr>
        <p:spPr>
          <a:xfrm rot="16200000">
            <a:off x="3479486" y="2920378"/>
            <a:ext cx="936104" cy="936104"/>
          </a:xfrm>
          <a:prstGeom prst="downArrow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7436" y="3051951"/>
            <a:ext cx="2650095" cy="1938992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indent="3600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дети-инвалиды (ребенок с инвалидностью) с детства;</a:t>
            </a:r>
          </a:p>
          <a:p>
            <a:pPr indent="3600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дети-инвалиды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группы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438" y="2572701"/>
            <a:ext cx="2650094" cy="49244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Текущее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 и учет индивидуальных достижений</a:t>
            </a:r>
            <a:endParaRPr lang="ru-RU" sz="26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1778" y="4797152"/>
            <a:ext cx="4464496" cy="1815882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Сумма конкурсных баллов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ранжирования списков поступающих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24" y="1988840"/>
            <a:ext cx="3908412" cy="1384995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Сумма баллов за 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</a:t>
            </a:r>
            <a:endParaRPr lang="ru-RU" sz="28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1975968"/>
            <a:ext cx="3908412" cy="1384995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Сумма баллов за 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индивидуальные достижения</a:t>
            </a:r>
            <a:endParaRPr lang="ru-RU" sz="28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люс 1"/>
          <p:cNvSpPr/>
          <p:nvPr/>
        </p:nvSpPr>
        <p:spPr>
          <a:xfrm>
            <a:off x="4233589" y="2344429"/>
            <a:ext cx="720874" cy="648072"/>
          </a:xfrm>
          <a:prstGeom prst="mathPlus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39158" y="3922948"/>
            <a:ext cx="936898" cy="792088"/>
          </a:xfrm>
          <a:prstGeom prst="downArrow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895427" y="3501008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не более 10 баллов суммарно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 и учет индивидуальных достижений</a:t>
            </a:r>
            <a:endParaRPr lang="ru-RU" sz="26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7706" y="4958759"/>
            <a:ext cx="4464496" cy="1815882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Сумма конкурсных баллов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ранжирования списков поступающих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112" y="1659571"/>
            <a:ext cx="3167744" cy="1384995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Сумма баллов за 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вступительные испытания</a:t>
            </a:r>
            <a:endParaRPr lang="ru-RU" sz="28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9580" y="1603697"/>
            <a:ext cx="4628492" cy="1384995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Сумма баллов за 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индивидуальные достижения</a:t>
            </a:r>
            <a:endParaRPr lang="ru-RU" sz="28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люс 1"/>
          <p:cNvSpPr/>
          <p:nvPr/>
        </p:nvSpPr>
        <p:spPr>
          <a:xfrm>
            <a:off x="3656728" y="2064395"/>
            <a:ext cx="529644" cy="463601"/>
          </a:xfrm>
          <a:prstGeom prst="mathPlus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792302" y="4153753"/>
            <a:ext cx="815305" cy="792088"/>
          </a:xfrm>
          <a:prstGeom prst="downArrow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339580" y="2998056"/>
            <a:ext cx="2314246" cy="113877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индивидуальные достижения</a:t>
            </a:r>
            <a:endParaRPr lang="ru-RU" sz="22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3826" y="2980991"/>
            <a:ext cx="2346269" cy="113877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индивидуальные достижения</a:t>
            </a:r>
            <a:endParaRPr lang="ru-RU" sz="22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798" y="1906"/>
            <a:ext cx="6372201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Баллы за индивидуальные достижения</a:t>
            </a:r>
          </a:p>
          <a:p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специалитет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sz="2800" b="1" u="sng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16528"/>
              </p:ext>
            </p:extLst>
          </p:nvPr>
        </p:nvGraphicFramePr>
        <p:xfrm>
          <a:off x="18728" y="1412776"/>
          <a:ext cx="4265240" cy="457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65240"/>
              </a:tblGrid>
              <a:tr h="43205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ИД-2025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23" y="1900629"/>
            <a:ext cx="4270645" cy="523220"/>
          </a:xfrm>
          <a:prstGeom prst="rect">
            <a:avLst/>
          </a:prstGeom>
          <a:solidFill>
            <a:srgbClr val="004F38">
              <a:alpha val="1607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1) Наличие золотого, серебряного или бронзового знака отличия ГТО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23" y="2423849"/>
            <a:ext cx="4270645" cy="307777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 Документ об образовании с отличием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22" y="2731626"/>
            <a:ext cx="4270645" cy="307777"/>
          </a:xfrm>
          <a:prstGeom prst="rect">
            <a:avLst/>
          </a:prstGeom>
          <a:solidFill>
            <a:srgbClr val="004F38">
              <a:alpha val="1607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3)  Иные спортивные достижения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21" y="3039403"/>
            <a:ext cx="4270645" cy="523220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4) Олимпиады школьников и иные интеллектуальные или творческие конкурсы, мероприятия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21" y="3562623"/>
            <a:ext cx="4270645" cy="2462213"/>
          </a:xfrm>
          <a:prstGeom prst="rect">
            <a:avLst/>
          </a:prstGeom>
          <a:solidFill>
            <a:srgbClr val="004F38">
              <a:alpha val="1607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5) Статус победителя/призера: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Республиканские Дни науки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Катановские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чтения»;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Научная конференция школьников и студентов «Наука и общество: взгляд молодых исследователей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»; «Северо-Восточная олимпиада школьников»;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Университетская олимпиада «Старт в будущее»;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Всероссийский конкурс «Большая перемена»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Творческий конкурс «Будущее Хакасии»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903606"/>
              </p:ext>
            </p:extLst>
          </p:nvPr>
        </p:nvGraphicFramePr>
        <p:xfrm>
          <a:off x="4516480" y="1443429"/>
          <a:ext cx="4265240" cy="457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265240"/>
              </a:tblGrid>
              <a:tr h="43205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Дополнение 2026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11075" y="1931282"/>
            <a:ext cx="4270645" cy="738664"/>
          </a:xfrm>
          <a:prstGeom prst="rect">
            <a:avLst/>
          </a:prstGeom>
          <a:solidFill>
            <a:srgbClr val="004F38">
              <a:alpha val="1607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Прохождение военной службы по призыву, контракту, по мобилизации в Вооруженные Силы РФ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1075" y="2669946"/>
            <a:ext cx="4270645" cy="738664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 Пребывание в добровольческих формированиях в соответствии с контрактом о добровольном содействии в выполнении задач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1075" y="3403285"/>
            <a:ext cx="4278558" cy="523220"/>
          </a:xfrm>
          <a:prstGeom prst="rect">
            <a:avLst/>
          </a:prstGeom>
          <a:solidFill>
            <a:srgbClr val="004F38">
              <a:alpha val="1607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Участники, имеющие достижения в проектах общероссийского движения «Движение первых»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1074" y="3931830"/>
            <a:ext cx="4270645" cy="954107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Наличие дополнительного образования по дополнительным общеобразовательным программам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области культуры и спорта, соответствующим конкурсному профилю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1073" y="4885936"/>
            <a:ext cx="4270645" cy="954107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5) Всероссийская олимпиада «Национальная технологическая олимпиада»: «Конкурс цифровых портфолио «Талант НТО», «Норматив технологической грамотности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ТехноГТО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8988" y="5840043"/>
            <a:ext cx="4270645" cy="738664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Национальный открытый чемпионат творческих компетенций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АртМастерс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(МАСТЕРА ИСКУССТВ)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4305037"/>
            <a:ext cx="6732240" cy="614481"/>
          </a:xfrm>
          <a:prstGeom prst="rect">
            <a:avLst/>
          </a:prstGeom>
          <a:solidFill>
            <a:srgbClr val="004F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81672" y="0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 порядке учета ИНДИВИДУАЛЬНЫХ ДОСТИЖЕНИЙ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F388D8D-3EB7-44A9-9A0E-0D38476A97F2}"/>
              </a:ext>
            </a:extLst>
          </p:cNvPr>
          <p:cNvSpPr txBox="1"/>
          <p:nvPr/>
        </p:nvSpPr>
        <p:spPr>
          <a:xfrm>
            <a:off x="179512" y="1412776"/>
            <a:ext cx="5326992" cy="101566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по приему размещена </a:t>
            </a:r>
            <a:r>
              <a:rPr lang="ru-RU" sz="20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на официальном сайте ХГУ им. Н.Ф. </a:t>
            </a:r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Катанова</a:t>
            </a:r>
          </a:p>
          <a:p>
            <a:pPr algn="ctr"/>
            <a:r>
              <a:rPr lang="en-US" sz="20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https://khsu.ru/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Соединитель: изогнутый 5">
            <a:extLst>
              <a:ext uri="{FF2B5EF4-FFF2-40B4-BE49-F238E27FC236}">
                <a16:creationId xmlns="" xmlns:a16="http://schemas.microsoft.com/office/drawing/2014/main" id="{2D1C42D2-F1DE-4023-B97A-61220FA519FF}"/>
              </a:ext>
            </a:extLst>
          </p:cNvPr>
          <p:cNvCxnSpPr>
            <a:cxnSpLocks/>
            <a:stCxn id="17" idx="1"/>
            <a:endCxn id="24" idx="1"/>
          </p:cNvCxnSpPr>
          <p:nvPr/>
        </p:nvCxnSpPr>
        <p:spPr>
          <a:xfrm rot="10800000" flipV="1">
            <a:off x="179512" y="1920607"/>
            <a:ext cx="12700" cy="963535"/>
          </a:xfrm>
          <a:prstGeom prst="curvedConnector3">
            <a:avLst>
              <a:gd name="adj1" fmla="val 1800000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2270CB7-502F-4713-AAC4-A967D41BF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79330"/>
            <a:ext cx="2847975" cy="8096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A28E929-66FA-4F88-B35F-484E7294C8E7}"/>
              </a:ext>
            </a:extLst>
          </p:cNvPr>
          <p:cNvSpPr txBox="1"/>
          <p:nvPr/>
        </p:nvSpPr>
        <p:spPr>
          <a:xfrm>
            <a:off x="307355" y="327555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  <a:latin typeface="Sylfaen" pitchFamily="18" charset="0"/>
              </a:rPr>
              <a:t>Главная страница сайта, вкладка «Абитуриенту»</a:t>
            </a:r>
          </a:p>
        </p:txBody>
      </p:sp>
      <p:cxnSp>
        <p:nvCxnSpPr>
          <p:cNvPr id="31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24" idx="3"/>
            <a:endCxn id="10" idx="1"/>
          </p:cNvCxnSpPr>
          <p:nvPr/>
        </p:nvCxnSpPr>
        <p:spPr>
          <a:xfrm>
            <a:off x="3027487" y="2884143"/>
            <a:ext cx="320377" cy="404812"/>
          </a:xfrm>
          <a:prstGeom prst="curvedConnector3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44B9D8B-B8B2-456C-9A3B-AAC2EA686B3B}"/>
              </a:ext>
            </a:extLst>
          </p:cNvPr>
          <p:cNvSpPr txBox="1"/>
          <p:nvPr/>
        </p:nvSpPr>
        <p:spPr>
          <a:xfrm>
            <a:off x="3059832" y="3684999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4F38"/>
                </a:solidFill>
              </a:rPr>
              <a:t>Вкладка </a:t>
            </a:r>
            <a:endParaRPr lang="ru-RU" sz="1400" dirty="0" smtClean="0">
              <a:solidFill>
                <a:srgbClr val="004F38"/>
              </a:solidFill>
            </a:endParaRPr>
          </a:p>
          <a:p>
            <a:pPr algn="ctr"/>
            <a:r>
              <a:rPr lang="ru-RU" sz="1400" dirty="0" smtClean="0">
                <a:solidFill>
                  <a:srgbClr val="004F38"/>
                </a:solidFill>
              </a:rPr>
              <a:t>«</a:t>
            </a:r>
            <a:r>
              <a:rPr lang="ru-RU" sz="1400" dirty="0" err="1" smtClean="0">
                <a:solidFill>
                  <a:srgbClr val="004F38"/>
                </a:solidFill>
              </a:rPr>
              <a:t>Бакалавриат</a:t>
            </a:r>
            <a:r>
              <a:rPr lang="ru-RU" dirty="0" smtClean="0">
                <a:solidFill>
                  <a:srgbClr val="004F38"/>
                </a:solidFill>
              </a:rPr>
              <a:t>»</a:t>
            </a:r>
            <a:endParaRPr lang="ru-RU" dirty="0">
              <a:solidFill>
                <a:srgbClr val="004F3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2892911"/>
            <a:ext cx="2304256" cy="792088"/>
          </a:xfrm>
          <a:prstGeom prst="rect">
            <a:avLst/>
          </a:prstGeom>
          <a:solidFill>
            <a:srgbClr val="004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93094" y="3058122"/>
            <a:ext cx="221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БАКАЛАВРИАТ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27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 flipV="1">
            <a:off x="2771800" y="3288954"/>
            <a:ext cx="576064" cy="1076149"/>
          </a:xfrm>
          <a:prstGeom prst="curvedConnector2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215629" y="2266034"/>
            <a:ext cx="2304256" cy="792088"/>
          </a:xfrm>
          <a:prstGeom prst="rect">
            <a:avLst/>
          </a:prstGeom>
          <a:solidFill>
            <a:srgbClr val="004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260859" y="2431245"/>
            <a:ext cx="221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СПЕЦИАЛИТЕТ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44B9D8B-B8B2-456C-9A3B-AAC2EA686B3B}"/>
              </a:ext>
            </a:extLst>
          </p:cNvPr>
          <p:cNvSpPr txBox="1"/>
          <p:nvPr/>
        </p:nvSpPr>
        <p:spPr>
          <a:xfrm>
            <a:off x="6084168" y="309362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4F38"/>
                </a:solidFill>
              </a:rPr>
              <a:t>Вкладка </a:t>
            </a:r>
            <a:endParaRPr lang="ru-RU" sz="1400" dirty="0" smtClean="0">
              <a:solidFill>
                <a:srgbClr val="004F38"/>
              </a:solidFill>
            </a:endParaRPr>
          </a:p>
          <a:p>
            <a:pPr algn="ctr"/>
            <a:r>
              <a:rPr lang="ru-RU" sz="1400" dirty="0" smtClean="0">
                <a:solidFill>
                  <a:srgbClr val="004F38"/>
                </a:solidFill>
              </a:rPr>
              <a:t>«</a:t>
            </a:r>
            <a:r>
              <a:rPr lang="ru-RU" sz="1400" dirty="0" err="1" smtClean="0">
                <a:solidFill>
                  <a:srgbClr val="004F38"/>
                </a:solidFill>
              </a:rPr>
              <a:t>Специалитет</a:t>
            </a:r>
            <a:r>
              <a:rPr lang="ru-RU" dirty="0" smtClean="0">
                <a:solidFill>
                  <a:srgbClr val="004F38"/>
                </a:solidFill>
              </a:rPr>
              <a:t>»</a:t>
            </a:r>
            <a:endParaRPr lang="ru-RU" dirty="0">
              <a:solidFill>
                <a:srgbClr val="004F38"/>
              </a:solidFill>
            </a:endParaRPr>
          </a:p>
        </p:txBody>
      </p:sp>
      <p:cxnSp>
        <p:nvCxnSpPr>
          <p:cNvPr id="32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28" idx="3"/>
            <a:endCxn id="33" idx="3"/>
          </p:cNvCxnSpPr>
          <p:nvPr/>
        </p:nvCxnSpPr>
        <p:spPr>
          <a:xfrm>
            <a:off x="8519885" y="2662078"/>
            <a:ext cx="300587" cy="3287202"/>
          </a:xfrm>
          <a:prstGeom prst="curvedConnector3">
            <a:avLst>
              <a:gd name="adj1" fmla="val 176051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95536" y="5733256"/>
            <a:ext cx="8424936" cy="432048"/>
          </a:xfrm>
          <a:prstGeom prst="rect">
            <a:avLst/>
          </a:prstGeom>
          <a:solidFill>
            <a:srgbClr val="004F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A28E929-66FA-4F88-B35F-484E7294C8E7}"/>
              </a:ext>
            </a:extLst>
          </p:cNvPr>
          <p:cNvSpPr txBox="1"/>
          <p:nvPr/>
        </p:nvSpPr>
        <p:spPr>
          <a:xfrm>
            <a:off x="1259632" y="491951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  <a:latin typeface="Sylfaen" pitchFamily="18" charset="0"/>
              </a:rPr>
              <a:t>8</a:t>
            </a:r>
            <a:r>
              <a:rPr lang="ru-RU" sz="1600" dirty="0" smtClean="0">
                <a:solidFill>
                  <a:srgbClr val="004F38"/>
                </a:solidFill>
                <a:latin typeface="Sylfaen" pitchFamily="18" charset="0"/>
              </a:rPr>
              <a:t> файл</a:t>
            </a:r>
            <a:endParaRPr lang="ru-RU" sz="1600" dirty="0">
              <a:solidFill>
                <a:srgbClr val="004F38"/>
              </a:solidFill>
              <a:latin typeface="Sylfae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A28E929-66FA-4F88-B35F-484E7294C8E7}"/>
              </a:ext>
            </a:extLst>
          </p:cNvPr>
          <p:cNvSpPr txBox="1"/>
          <p:nvPr/>
        </p:nvSpPr>
        <p:spPr>
          <a:xfrm>
            <a:off x="5177802" y="618853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4F38"/>
                </a:solidFill>
                <a:latin typeface="Sylfaen" pitchFamily="18" charset="0"/>
              </a:rPr>
              <a:t>9 файл</a:t>
            </a:r>
            <a:endParaRPr lang="ru-RU" sz="1600" dirty="0">
              <a:solidFill>
                <a:srgbClr val="004F38"/>
              </a:solidFill>
              <a:latin typeface="Sylfaen" pitchFamily="18" charset="0"/>
            </a:endParaRPr>
          </a:p>
        </p:txBody>
      </p:sp>
      <p:cxnSp>
        <p:nvCxnSpPr>
          <p:cNvPr id="41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24" idx="3"/>
            <a:endCxn id="28" idx="1"/>
          </p:cNvCxnSpPr>
          <p:nvPr/>
        </p:nvCxnSpPr>
        <p:spPr>
          <a:xfrm flipV="1">
            <a:off x="3027487" y="2662078"/>
            <a:ext cx="3188142" cy="222065"/>
          </a:xfrm>
          <a:prstGeom prst="curvedConnector3">
            <a:avLst>
              <a:gd name="adj1" fmla="val 9676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6898"/>
            <a:ext cx="624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44" y="5789345"/>
            <a:ext cx="6400800" cy="30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1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Учет индивидуальных достижений поступающих</a:t>
            </a:r>
            <a:endParaRPr lang="ru-RU" sz="26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2" y="1273566"/>
            <a:ext cx="8046331" cy="527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5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Списки подавших документы и конкурсные списки</a:t>
            </a:r>
            <a:endParaRPr lang="ru-RU" sz="26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24" y="3564632"/>
            <a:ext cx="8949866" cy="523220"/>
          </a:xfrm>
          <a:prstGeom prst="rect">
            <a:avLst/>
          </a:prstGeom>
          <a:solidFill>
            <a:srgbClr val="004F38">
              <a:alpha val="3411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на ЕПГУ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24" y="4241562"/>
            <a:ext cx="8949866" cy="523220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на официальном сайте вуза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24" y="2276872"/>
            <a:ext cx="8949866" cy="954107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Списки подавших документы и конкурсные списки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убликуются:</a:t>
            </a:r>
            <a:endParaRPr lang="ru-RU" sz="28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Picture background">
            <a:extLst>
              <a:ext uri="{FF2B5EF4-FFF2-40B4-BE49-F238E27FC236}">
                <a16:creationId xmlns="" xmlns:a16="http://schemas.microsoft.com/office/drawing/2014/main" id="{A2C0D3EB-81EB-423A-BC4E-B1E9C69F9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36" y="4858003"/>
            <a:ext cx="2528537" cy="19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1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Зачисление</a:t>
            </a:r>
            <a:endParaRPr lang="ru-RU" sz="26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7410" y="2064523"/>
            <a:ext cx="4351980" cy="1292662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Осуществляется по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согласию на зачисление</a:t>
            </a:r>
          </a:p>
          <a:p>
            <a:pPr algn="ctr"/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6790" y="132687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Зачисление на бюджетные места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7410" y="3357185"/>
            <a:ext cx="4351980" cy="166199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Аналог оригинала документа об образовании,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действует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 вуз в целом (не на отдельный конкурс)</a:t>
            </a:r>
            <a:endParaRPr lang="ru-RU" sz="26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24086" y="2492896"/>
            <a:ext cx="8984890" cy="4647426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Увязка заявления о приеме на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ЦЕЛЕВУЮ КВОТУ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предложением заказчика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018" y="4122048"/>
            <a:ext cx="8984890" cy="1569660"/>
          </a:xfrm>
          <a:prstGeom prst="rect">
            <a:avLst/>
          </a:prstGeom>
          <a:solidFill>
            <a:srgbClr val="004F38">
              <a:alpha val="34118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заявлении о приеме указывается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заказчик целевого обучения и № предложения на платформе «Работа в России»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63671" y="199484"/>
            <a:ext cx="5184577" cy="991392"/>
          </a:xfrm>
          <a:prstGeom prst="rect">
            <a:avLst/>
          </a:prstGeom>
          <a:solidFill>
            <a:srgbClr val="004F38">
              <a:alpha val="60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Механизм целевого обучения</a:t>
            </a:r>
          </a:p>
          <a:p>
            <a:r>
              <a:rPr lang="ru-RU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целевая квота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2829" y="78031"/>
            <a:ext cx="7086600" cy="481670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2200" dirty="0"/>
              <a:t>Структура ФГБОУ ВО «ХГУ им. Н.Ф. Катанова»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8949" y="1015151"/>
            <a:ext cx="1027113" cy="1403699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рямоугольник 9"/>
          <p:cNvSpPr/>
          <p:nvPr/>
        </p:nvSpPr>
        <p:spPr>
          <a:xfrm>
            <a:off x="84649" y="2860444"/>
            <a:ext cx="1071413" cy="1436915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pic>
        <p:nvPicPr>
          <p:cNvPr id="13" name="Picture 11" descr="ХГУ им. Н. Ф. Катано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9" y="146889"/>
            <a:ext cx="15120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62806" y="1301395"/>
            <a:ext cx="2837145" cy="55810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/>
              <a:t>15 учебных </a:t>
            </a:r>
            <a:r>
              <a:rPr lang="ru-RU" sz="1200" dirty="0" smtClean="0"/>
              <a:t>корпусов</a:t>
            </a:r>
            <a:endParaRPr lang="ru-RU" sz="1200" dirty="0"/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10 общежитий</a:t>
            </a:r>
            <a:endParaRPr lang="ru-RU" sz="1200" dirty="0"/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Легкоатлетический манеж  </a:t>
            </a:r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Стадион широкого профиля с полосой препятствий</a:t>
            </a:r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Спортивные залы, площадки и футбольные поля</a:t>
            </a:r>
            <a:endParaRPr lang="ru-RU" sz="1200" dirty="0"/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Актовые </a:t>
            </a:r>
            <a:r>
              <a:rPr lang="ru-RU" sz="1200" dirty="0"/>
              <a:t>и концертные </a:t>
            </a:r>
            <a:r>
              <a:rPr lang="ru-RU" sz="1200" dirty="0" smtClean="0"/>
              <a:t>залы</a:t>
            </a:r>
            <a:endParaRPr lang="ru-RU" sz="1200" dirty="0"/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Научная </a:t>
            </a:r>
            <a:r>
              <a:rPr lang="ru-RU" sz="1200" dirty="0"/>
              <a:t>библиотека</a:t>
            </a:r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Издательство</a:t>
            </a:r>
            <a:endParaRPr lang="ru-RU" sz="1200" dirty="0"/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Центр </a:t>
            </a:r>
            <a:r>
              <a:rPr lang="ru-RU" sz="1200" dirty="0"/>
              <a:t>информационных технологий</a:t>
            </a:r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Центр </a:t>
            </a:r>
            <a:r>
              <a:rPr lang="ru-RU" sz="1200" dirty="0"/>
              <a:t>поддержки технологий и инноваций</a:t>
            </a:r>
          </a:p>
          <a:p>
            <a:pPr marL="285750" lvl="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Центр </a:t>
            </a:r>
            <a:r>
              <a:rPr lang="ru-RU" sz="1200" dirty="0"/>
              <a:t>довузовского образования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Лаборатория электронных образовательных ресурсов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Научный гербарий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Учебно-экспериментальная лаборатория информационных систем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Музей истории, археологии и этнографии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Зоологический музей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Анатомический музей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200" dirty="0" smtClean="0"/>
              <a:t> Опытное поле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95497" y="636725"/>
            <a:ext cx="3072956" cy="5533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естественных наук и 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90103" y="996527"/>
            <a:ext cx="3087744" cy="5533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Инженерно-технологический институт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00890" y="1363221"/>
            <a:ext cx="3076957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Медицинский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06284" y="1730745"/>
            <a:ext cx="3071563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истории и права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77635" y="2132857"/>
            <a:ext cx="3099746" cy="5533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менеджмента, экономики и агротехнологий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77634" y="2780929"/>
            <a:ext cx="3110534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филологии и 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77634" y="3212976"/>
            <a:ext cx="3130715" cy="5533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непрерывного педагогического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21555" y="3779816"/>
            <a:ext cx="2962414" cy="1116972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 педагогического образования, информатики и права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39940" y="5504632"/>
            <a:ext cx="3110533" cy="9853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 гуманитарных исследований и саяно-алтайской тюркологии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повышения квалификации и переподготовки </a:t>
            </a: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0272" y="1990232"/>
            <a:ext cx="1583346" cy="14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Прямоугольник 29"/>
          <p:cNvSpPr/>
          <p:nvPr/>
        </p:nvSpPr>
        <p:spPr>
          <a:xfrm>
            <a:off x="1285698" y="4703788"/>
            <a:ext cx="3129727" cy="307777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Медицинский колледж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62806" y="624195"/>
            <a:ext cx="2944752" cy="6192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Материально-техническая база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14" descr="фот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5496" y="673652"/>
            <a:ext cx="1594111" cy="125548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67" y="5290048"/>
            <a:ext cx="1591388" cy="1414567"/>
          </a:xfrm>
          <a:prstGeom prst="rect">
            <a:avLst/>
          </a:prstGeom>
        </p:spPr>
      </p:pic>
      <p:pic>
        <p:nvPicPr>
          <p:cNvPr id="27654" name="Picture 6" descr="ÐÐ°ÑÑÐ¸Ð½ÐºÐ¸ Ð¿Ð¾ Ð·Ð°Ð¿ÑÐ¾ÑÑ ÑÐ°ÐºÐ°ÑÑÐºÐ¸Ð¹  ÑÐ½Ð¸Ð²ÐµÑÑÐ¸ÑÐµÑ Ð»ÐµÐºÑÐ¾ÑÐ¸Ð¹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r="12346" b="36"/>
          <a:stretch/>
        </p:blipFill>
        <p:spPr bwMode="auto">
          <a:xfrm>
            <a:off x="4493839" y="3499025"/>
            <a:ext cx="1569171" cy="174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old.khsu.ru/assets/templates/site/files/studentu/Oshezhitie/obsh_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9" y="4793446"/>
            <a:ext cx="1027113" cy="182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290103" y="5086432"/>
            <a:ext cx="3129727" cy="307777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Сельскохозяйственный колледж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4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530819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Механизм целевого обучения (целевая квота)</a:t>
            </a:r>
            <a:endParaRPr lang="ru-RU" sz="26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809" y="4205571"/>
            <a:ext cx="2655118" cy="49244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ГРАЖДАНИН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6790" y="2241458"/>
            <a:ext cx="3927698" cy="1292662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ПРЕДЛОЖЕНИЕ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 заключении договора о целевом обучении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514" y="2663839"/>
            <a:ext cx="2662413" cy="49244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ЗАКАЗЧИК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467167" y="2741506"/>
            <a:ext cx="1536881" cy="168554"/>
          </a:xfrm>
          <a:prstGeom prst="rightArrow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F3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5254" y="162444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Зачисление на бюджетные места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6790" y="5343670"/>
            <a:ext cx="3927698" cy="1292662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ЗАЯВЛЕНИЕ о приеме на обучение в пределах целевой квоты</a:t>
            </a:r>
            <a:endParaRPr lang="ru-RU" sz="26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411927" y="4367515"/>
            <a:ext cx="1536881" cy="168554"/>
          </a:xfrm>
          <a:prstGeom prst="rightArrow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F3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6790" y="3805461"/>
            <a:ext cx="3927698" cy="1292662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ЗАЯВКА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заключение договора о целевом обучении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630814">
            <a:off x="3346667" y="5072796"/>
            <a:ext cx="1799635" cy="187792"/>
          </a:xfrm>
          <a:prstGeom prst="rightArrow">
            <a:avLst/>
          </a:prstGeom>
          <a:solidFill>
            <a:srgbClr val="004F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F3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5261139"/>
            <a:ext cx="1912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поступающий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4086" y="2492896"/>
            <a:ext cx="8984890" cy="4339650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участия граждан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мероприятиях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проводимых заказчиками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9110" y="1772816"/>
            <a:ext cx="8984890" cy="523220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ДОПОЛНЕНИЕ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Прием на целевое обучение в пределах квоты. Баллы за индивидуальные достижения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468" y="4381188"/>
            <a:ext cx="8984890" cy="1569660"/>
          </a:xfrm>
          <a:prstGeom prst="rect">
            <a:avLst/>
          </a:prstGeom>
          <a:solidFill>
            <a:srgbClr val="004F38">
              <a:alpha val="27059"/>
            </a:srgbClr>
          </a:solidFill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Заказчик представляет в вуз до начала приема список участников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мероприятий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2032E4-849B-4C9D-89BD-4C53F44AA107}"/>
              </a:ext>
            </a:extLst>
          </p:cNvPr>
          <p:cNvSpPr txBox="1"/>
          <p:nvPr/>
        </p:nvSpPr>
        <p:spPr>
          <a:xfrm>
            <a:off x="143508" y="2276872"/>
            <a:ext cx="88569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ХГУ им. Н.Ф. Катанова проводит прием на обучение на места в пределах целевой квоты на основании заявок на заключение договора о целевом обучении, поданных на Единой цифровой платформе в сфере занятости и трудовых отношений </a:t>
            </a:r>
            <a:r>
              <a:rPr lang="ru-RU" sz="30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«Работа в России»</a:t>
            </a:r>
          </a:p>
          <a:p>
            <a:pPr algn="just"/>
            <a:r>
              <a:rPr lang="ru-RU" sz="24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077" y="99542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Особенности приема на целевое обучение</a:t>
            </a:r>
            <a:endParaRPr lang="ru-RU" sz="40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714"/>
            <a:ext cx="2520280" cy="96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9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2032E4-849B-4C9D-89BD-4C53F44AA107}"/>
              </a:ext>
            </a:extLst>
          </p:cNvPr>
          <p:cNvSpPr txBox="1"/>
          <p:nvPr/>
        </p:nvSpPr>
        <p:spPr>
          <a:xfrm>
            <a:off x="84624" y="1566929"/>
            <a:ext cx="88569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30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Целевое обучение позволяет: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Заранее выбрать будущее место работы;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Гарантировать трудоустройство по завершении обучения;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Получить дополнительные меры поддержки от будущих работодателей, например материальную поддержку, место в общежитии, компенсацию аренды жилья на время учебы или оплаты дополнительных образовательных услуг.</a:t>
            </a:r>
          </a:p>
          <a:p>
            <a:pPr algn="just"/>
            <a:r>
              <a:rPr lang="ru-RU" sz="24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077" y="99542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714"/>
            <a:ext cx="2520280" cy="96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5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2032E4-849B-4C9D-89BD-4C53F44AA107}"/>
              </a:ext>
            </a:extLst>
          </p:cNvPr>
          <p:cNvSpPr txBox="1"/>
          <p:nvPr/>
        </p:nvSpPr>
        <p:spPr>
          <a:xfrm>
            <a:off x="164385" y="1844824"/>
            <a:ext cx="88569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30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1. Зайдите на портал </a:t>
            </a:r>
            <a:r>
              <a:rPr lang="ru-RU" sz="3000" u="sng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u="sng" dirty="0" err="1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3000" u="sng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0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 подайте заявление на поступление в вуз</a:t>
            </a:r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0000" algn="just"/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2. Ответьте «Да» на вопрос: Рассматриваете целевое обучение?».</a:t>
            </a:r>
          </a:p>
          <a:p>
            <a:pPr indent="360000" algn="just"/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3. Изучите предложения заказчиков и выберите подходящие.</a:t>
            </a:r>
          </a:p>
          <a:p>
            <a:pPr indent="360000" algn="just"/>
            <a:r>
              <a:rPr lang="ru-RU" sz="3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4. Выберите вузы и конкурсные группы, в которые хотите поступить, и подайте заявление о приеме и необходимые документы.</a:t>
            </a:r>
          </a:p>
          <a:p>
            <a:pPr indent="360000" algn="just"/>
            <a:endParaRPr lang="ru-RU" sz="2800" dirty="0" smtClean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077" y="99542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Инструкция поступления</a:t>
            </a:r>
            <a:endParaRPr lang="ru-RU" sz="40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714"/>
            <a:ext cx="2520280" cy="96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2032E4-849B-4C9D-89BD-4C53F44AA107}"/>
              </a:ext>
            </a:extLst>
          </p:cNvPr>
          <p:cNvSpPr txBox="1"/>
          <p:nvPr/>
        </p:nvSpPr>
        <p:spPr>
          <a:xfrm>
            <a:off x="164385" y="1844824"/>
            <a:ext cx="8856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! Документы подаются с 20 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июня</a:t>
            </a:r>
            <a:endParaRPr lang="ru-RU" sz="28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5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Отслеживайте свое место в конкурсном списке на сайте университета.</a:t>
            </a:r>
          </a:p>
          <a:p>
            <a:pPr indent="360000" algn="just"/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6. </a:t>
            </a:r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 случае прохождения конкурсного отбора подайте оригинал документа об образовании не позднее 12:00 по московскому времени 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1 августа: </a:t>
            </a:r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нажав соответствующую кнопку на портале «</a:t>
            </a:r>
            <a:r>
              <a:rPr lang="ru-RU" sz="2800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360000" algn="just"/>
            <a:r>
              <a:rPr lang="ru-RU" sz="28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7. </a:t>
            </a:r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Дождитесь информации о зачислении (в личном кабинете на портале «</a:t>
            </a:r>
            <a:r>
              <a:rPr lang="ru-RU" sz="2800" dirty="0" err="1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28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» или на сайте вуза).</a:t>
            </a:r>
          </a:p>
          <a:p>
            <a:pPr indent="360000" algn="just"/>
            <a:endParaRPr lang="ru-RU" sz="2800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077" y="99542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Инструкция поступления</a:t>
            </a:r>
            <a:endParaRPr lang="ru-RU" sz="40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714"/>
            <a:ext cx="2520280" cy="96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8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2032E4-849B-4C9D-89BD-4C53F44AA107}"/>
              </a:ext>
            </a:extLst>
          </p:cNvPr>
          <p:cNvSpPr txBox="1"/>
          <p:nvPr/>
        </p:nvSpPr>
        <p:spPr>
          <a:xfrm>
            <a:off x="164385" y="1566929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Шаг 8</a:t>
            </a:r>
            <a:r>
              <a:rPr lang="ru-RU" sz="24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Заключите договор о целевом обучении с заказчиком не позднее начала учебного года (в электронном виде через приложение «</a:t>
            </a:r>
            <a:r>
              <a:rPr lang="ru-RU" sz="2400" dirty="0" err="1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Госключ</a:t>
            </a:r>
            <a:r>
              <a:rPr lang="ru-RU" sz="24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» или обратившись к заказчику).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077" y="99542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Инструкция поступления</a:t>
            </a:r>
            <a:endParaRPr lang="ru-RU" sz="40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714"/>
            <a:ext cx="2520280" cy="96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55" y="2756321"/>
            <a:ext cx="6293906" cy="409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qrcoder.ru/code/?https%3A%2F%2Fm.vk.com%2Fabitur_khsu%3Freactions_opened%3Dwall-45662829_2390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15616" y="1412777"/>
            <a:ext cx="68407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endParaRPr lang="ru-RU" sz="2800" b="1" dirty="0" smtClean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Сайт университета - АБИТУРИЕНТУ</a:t>
            </a:r>
          </a:p>
          <a:p>
            <a:endParaRPr lang="ru-RU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Контакты Приемной комиссии: </a:t>
            </a:r>
          </a:p>
          <a:p>
            <a:pPr algn="ctr"/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(83902)   22-37-73,        </a:t>
            </a:r>
          </a:p>
          <a:p>
            <a:pPr algn="ctr"/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22-84-55</a:t>
            </a:r>
          </a:p>
          <a:p>
            <a:pPr algn="ctr"/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пр. Ленина 90, главный корпус</a:t>
            </a:r>
            <a:endParaRPr lang="ru-RU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1728192" cy="176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8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66999" y="343424"/>
            <a:ext cx="4500212" cy="481670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000" b="1" i="1"/>
            </a:lvl1pPr>
          </a:lstStyle>
          <a:p>
            <a:r>
              <a:rPr lang="ru-RU" sz="2200" dirty="0" smtClean="0"/>
              <a:t>ХГУ им. Катанова </a:t>
            </a:r>
            <a:r>
              <a:rPr lang="ru-RU" sz="2200" dirty="0"/>
              <a:t>в цифрах</a:t>
            </a:r>
          </a:p>
        </p:txBody>
      </p:sp>
      <p:pic>
        <p:nvPicPr>
          <p:cNvPr id="4135" name="Picture 11" descr="ХГУ им. Н. Ф. Катан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2" y="224834"/>
            <a:ext cx="155652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AutoShape 2" descr="Картинки по запросу приемная коми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приемная коми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6264" b="36646"/>
          <a:stretch>
            <a:fillRect/>
          </a:stretch>
        </p:blipFill>
        <p:spPr bwMode="auto">
          <a:xfrm>
            <a:off x="5216966" y="877814"/>
            <a:ext cx="685780" cy="8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24"/>
          <p:cNvGrpSpPr/>
          <p:nvPr/>
        </p:nvGrpSpPr>
        <p:grpSpPr>
          <a:xfrm>
            <a:off x="213071" y="1314015"/>
            <a:ext cx="2582633" cy="1407302"/>
            <a:chOff x="320059" y="4191000"/>
            <a:chExt cx="2880342" cy="1365975"/>
          </a:xfrm>
        </p:grpSpPr>
        <p:grpSp>
          <p:nvGrpSpPr>
            <p:cNvPr id="3" name="Группа 16"/>
            <p:cNvGrpSpPr/>
            <p:nvPr/>
          </p:nvGrpSpPr>
          <p:grpSpPr>
            <a:xfrm>
              <a:off x="1981199" y="4191000"/>
              <a:ext cx="1219202" cy="1143000"/>
              <a:chOff x="3200400" y="4419600"/>
              <a:chExt cx="1323976" cy="1143000"/>
            </a:xfrm>
          </p:grpSpPr>
          <p:pic>
            <p:nvPicPr>
              <p:cNvPr id="1031" name="Picture 7" descr="http://mgsu.ru/universityabout/universitet-v-tsifrakh/3_filiala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8863" b="-2128"/>
              <a:stretch>
                <a:fillRect/>
              </a:stretch>
            </p:blipFill>
            <p:spPr bwMode="auto">
              <a:xfrm>
                <a:off x="3352799" y="4724399"/>
                <a:ext cx="1171574" cy="457200"/>
              </a:xfrm>
              <a:prstGeom prst="rect">
                <a:avLst/>
              </a:prstGeom>
              <a:noFill/>
            </p:spPr>
          </p:pic>
          <p:pic>
            <p:nvPicPr>
              <p:cNvPr id="1033" name="Picture 9" descr="http://mgsu.ru/universityabout/universitet-v-tsifrakh/7_Instituti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56187" t="47059"/>
              <a:stretch>
                <a:fillRect/>
              </a:stretch>
            </p:blipFill>
            <p:spPr bwMode="auto">
              <a:xfrm>
                <a:off x="3276601" y="4419600"/>
                <a:ext cx="1247775" cy="342900"/>
              </a:xfrm>
              <a:prstGeom prst="rect">
                <a:avLst/>
              </a:prstGeom>
              <a:noFill/>
            </p:spPr>
          </p:pic>
          <p:pic>
            <p:nvPicPr>
              <p:cNvPr id="1035" name="Picture 11" descr="http://mgsu.ru/universityabout/universitet-v-tsifrakh/55_kafedr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3512" b="21569"/>
              <a:stretch>
                <a:fillRect/>
              </a:stretch>
            </p:blipFill>
            <p:spPr bwMode="auto">
              <a:xfrm>
                <a:off x="3200400" y="5181600"/>
                <a:ext cx="1323975" cy="381000"/>
              </a:xfrm>
              <a:prstGeom prst="rect">
                <a:avLst/>
              </a:prstGeom>
              <a:noFill/>
            </p:spPr>
          </p:pic>
        </p:grpSp>
        <p:sp>
          <p:nvSpPr>
            <p:cNvPr id="21" name="Прямоугольник 20"/>
            <p:cNvSpPr/>
            <p:nvPr/>
          </p:nvSpPr>
          <p:spPr>
            <a:xfrm>
              <a:off x="320059" y="4212652"/>
              <a:ext cx="2710090" cy="134432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42900" lvl="0" indent="-342900" fontAlgn="auto">
                <a:spcAft>
                  <a:spcPts val="0"/>
                </a:spcAft>
                <a:defRPr/>
              </a:pPr>
              <a:r>
                <a:rPr lang="ru-RU" sz="2800" b="1" i="1" dirty="0">
                  <a:solidFill>
                    <a:srgbClr val="C00000"/>
                  </a:solidFill>
                </a:rPr>
                <a:t>7</a:t>
              </a:r>
              <a:r>
                <a:rPr lang="ru-RU" b="1" i="1" dirty="0" smtClean="0">
                  <a:solidFill>
                    <a:srgbClr val="203826"/>
                  </a:solidFill>
                  <a:latin typeface="+mn-lt"/>
                </a:rPr>
                <a:t> </a:t>
              </a:r>
              <a:r>
                <a:rPr lang="ru-RU" b="1" i="1" dirty="0" smtClean="0">
                  <a:solidFill>
                    <a:srgbClr val="203826"/>
                  </a:solidFill>
                  <a:latin typeface="Calibri" pitchFamily="34" charset="0"/>
                </a:rPr>
                <a:t>институтов</a:t>
              </a:r>
            </a:p>
            <a:p>
              <a:pPr marL="342900" lvl="0" indent="-342900" fontAlgn="auto">
                <a:spcAft>
                  <a:spcPts val="0"/>
                </a:spcAft>
                <a:defRPr/>
              </a:pPr>
              <a:r>
                <a:rPr lang="ru-RU" sz="2800" b="1" i="1" dirty="0" smtClean="0">
                  <a:solidFill>
                    <a:srgbClr val="C00000"/>
                  </a:solidFill>
                </a:rPr>
                <a:t>4</a:t>
              </a:r>
              <a:r>
                <a:rPr lang="ru-RU" sz="2000" b="1" i="1" dirty="0" smtClean="0">
                  <a:solidFill>
                    <a:srgbClr val="203826"/>
                  </a:solidFill>
                  <a:latin typeface="+mn-lt"/>
                </a:rPr>
                <a:t> </a:t>
              </a:r>
              <a:r>
                <a:rPr lang="ru-RU" b="1" i="1" dirty="0" smtClean="0">
                  <a:solidFill>
                    <a:srgbClr val="203826"/>
                  </a:solidFill>
                  <a:latin typeface="Calibri" pitchFamily="34" charset="0"/>
                </a:rPr>
                <a:t>колледжа</a:t>
              </a:r>
            </a:p>
            <a:p>
              <a:pPr marL="342900" lvl="0" indent="-342900" fontAlgn="auto">
                <a:spcAft>
                  <a:spcPts val="0"/>
                </a:spcAft>
                <a:defRPr/>
              </a:pPr>
              <a:r>
                <a:rPr lang="ru-RU" sz="2800" b="1" i="1" dirty="0" smtClean="0">
                  <a:solidFill>
                    <a:srgbClr val="C00000"/>
                  </a:solidFill>
                  <a:latin typeface="+mn-lt"/>
                </a:rPr>
                <a:t>23</a:t>
              </a:r>
              <a:r>
                <a:rPr lang="ru-RU" sz="2000" b="1" i="1" dirty="0" smtClean="0">
                  <a:solidFill>
                    <a:srgbClr val="203826"/>
                  </a:solidFill>
                  <a:latin typeface="+mn-lt"/>
                </a:rPr>
                <a:t> </a:t>
              </a:r>
              <a:r>
                <a:rPr lang="ru-RU" b="1" i="1" dirty="0" smtClean="0">
                  <a:solidFill>
                    <a:srgbClr val="203826"/>
                  </a:solidFill>
                  <a:latin typeface="Calibri" pitchFamily="34" charset="0"/>
                </a:rPr>
                <a:t>кафедры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5589738" y="1420759"/>
            <a:ext cx="2292263" cy="24745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/>
              <a:t>Научно-педагогический состав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197 </a:t>
            </a:r>
            <a:r>
              <a:rPr lang="ru-RU" b="1" i="1" dirty="0" smtClean="0">
                <a:solidFill>
                  <a:srgbClr val="203826"/>
                </a:solidFill>
              </a:rPr>
              <a:t>кандидатов наук</a:t>
            </a:r>
            <a:endParaRPr 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</a:rPr>
              <a:t>3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3 </a:t>
            </a:r>
            <a:r>
              <a:rPr lang="ru-RU" b="1" i="1" dirty="0" smtClean="0">
                <a:solidFill>
                  <a:srgbClr val="203826"/>
                </a:solidFill>
              </a:rPr>
              <a:t>докторов наук</a:t>
            </a:r>
            <a:endParaRPr 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7 </a:t>
            </a:r>
            <a:r>
              <a:rPr lang="ru-RU" b="1" i="1" dirty="0" smtClean="0">
                <a:solidFill>
                  <a:srgbClr val="203826"/>
                </a:solidFill>
              </a:rPr>
              <a:t> научных работников</a:t>
            </a:r>
          </a:p>
        </p:txBody>
      </p:sp>
      <p:grpSp>
        <p:nvGrpSpPr>
          <p:cNvPr id="5" name="Группа 36"/>
          <p:cNvGrpSpPr/>
          <p:nvPr/>
        </p:nvGrpSpPr>
        <p:grpSpPr>
          <a:xfrm>
            <a:off x="7332421" y="1833694"/>
            <a:ext cx="1672484" cy="2921252"/>
            <a:chOff x="6089791" y="3687019"/>
            <a:chExt cx="2209800" cy="32023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31080" y="3687019"/>
              <a:ext cx="1114926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Прямоугольник 32"/>
            <p:cNvSpPr/>
            <p:nvPr/>
          </p:nvSpPr>
          <p:spPr>
            <a:xfrm>
              <a:off x="6089791" y="5784586"/>
              <a:ext cx="1539534" cy="37112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42900" lvl="0" indent="-342900"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rgbClr val="C00000"/>
                  </a:solidFill>
                </a:rPr>
                <a:t>более  130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089791" y="6079594"/>
              <a:ext cx="2209800" cy="809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i="1" dirty="0" smtClean="0">
                  <a:solidFill>
                    <a:srgbClr val="203826"/>
                  </a:solidFill>
                  <a:latin typeface="Calibri"/>
                </a:rPr>
                <a:t>программ</a:t>
              </a:r>
            </a:p>
            <a:p>
              <a:r>
                <a:rPr lang="ru-RU" sz="1400" b="1" i="1" dirty="0" smtClean="0">
                  <a:solidFill>
                    <a:srgbClr val="203826"/>
                  </a:solidFill>
                  <a:latin typeface="Calibri"/>
                </a:rPr>
                <a:t>дополнительного образования</a:t>
              </a:r>
              <a:endParaRPr lang="ru-RU" sz="1400" dirty="0"/>
            </a:p>
          </p:txBody>
        </p:sp>
      </p:grpSp>
      <p:grpSp>
        <p:nvGrpSpPr>
          <p:cNvPr id="6" name="Группа 38"/>
          <p:cNvGrpSpPr/>
          <p:nvPr/>
        </p:nvGrpSpPr>
        <p:grpSpPr>
          <a:xfrm>
            <a:off x="7036497" y="224831"/>
            <a:ext cx="2003965" cy="1193985"/>
            <a:chOff x="3538651" y="2734134"/>
            <a:chExt cx="2235940" cy="934024"/>
          </a:xfrm>
        </p:grpSpPr>
        <p:pic>
          <p:nvPicPr>
            <p:cNvPr id="1039" name="Picture 15" descr="http://mgsu.ru/universityabout/universitet-v-tsifrakh/Infografika-foto-3-1.jpg"/>
            <p:cNvPicPr>
              <a:picLocks noChangeAspect="1" noChangeArrowheads="1"/>
            </p:cNvPicPr>
            <p:nvPr/>
          </p:nvPicPr>
          <p:blipFill>
            <a:blip r:embed="rId9" cstate="print"/>
            <a:srcRect l="8556" t="35555" r="61497"/>
            <a:stretch>
              <a:fillRect/>
            </a:stretch>
          </p:blipFill>
          <p:spPr bwMode="auto">
            <a:xfrm>
              <a:off x="5302019" y="2734134"/>
              <a:ext cx="472572" cy="567212"/>
            </a:xfrm>
            <a:prstGeom prst="rect">
              <a:avLst/>
            </a:prstGeom>
            <a:noFill/>
          </p:spPr>
        </p:pic>
        <p:sp>
          <p:nvSpPr>
            <p:cNvPr id="38" name="Прямоугольник 37"/>
            <p:cNvSpPr/>
            <p:nvPr/>
          </p:nvSpPr>
          <p:spPr>
            <a:xfrm>
              <a:off x="3538651" y="3018090"/>
              <a:ext cx="2201510" cy="65006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 smtClean="0">
                  <a:solidFill>
                    <a:srgbClr val="C00000"/>
                  </a:solidFill>
                </a:rPr>
                <a:t>более 9000 </a:t>
              </a:r>
            </a:p>
            <a:p>
              <a:pPr lvl="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i="1" dirty="0">
                  <a:solidFill>
                    <a:srgbClr val="C00000"/>
                  </a:solidFill>
                </a:rPr>
                <a:t>студентов</a:t>
              </a: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2846301" y="1309960"/>
            <a:ext cx="2943676" cy="25853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Образовательные программы с учетом профилей</a:t>
            </a:r>
            <a:endParaRPr 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342900" lvl="0" indent="-342900" fontAlgn="auto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</a:rPr>
              <a:t>8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3  </a:t>
            </a:r>
            <a:r>
              <a:rPr lang="ru-RU" b="1" i="1" dirty="0" err="1" smtClean="0">
                <a:solidFill>
                  <a:srgbClr val="203826"/>
                </a:solidFill>
                <a:latin typeface="Calibri" pitchFamily="34" charset="0"/>
              </a:rPr>
              <a:t>бакалавриата</a:t>
            </a:r>
            <a:endParaRPr lang="ru-RU" b="1" i="1" dirty="0" smtClean="0">
              <a:solidFill>
                <a:srgbClr val="203826"/>
              </a:solidFill>
              <a:latin typeface="Calibri" pitchFamily="34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Calibri" pitchFamily="34" charset="0"/>
              </a:rPr>
              <a:t>28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магистратуры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Calibri" pitchFamily="34" charset="0"/>
              </a:rPr>
              <a:t>5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203826"/>
                </a:solidFill>
                <a:latin typeface="Calibri" pitchFamily="34" charset="0"/>
              </a:rPr>
              <a:t>специалитета</a:t>
            </a:r>
            <a:endParaRPr lang="ru-RU" b="1" i="1" dirty="0" smtClean="0">
              <a:solidFill>
                <a:srgbClr val="203826"/>
              </a:solidFill>
              <a:latin typeface="Calibri" pitchFamily="34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Calibri" pitchFamily="34" charset="0"/>
              </a:rPr>
              <a:t>41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 аспирантуры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4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  ординатуры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31 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СПО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601614" y="4085520"/>
            <a:ext cx="1976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Сохранность </a:t>
            </a:r>
          </a:p>
          <a:p>
            <a:pPr algn="ctr"/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контингента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</a:rPr>
              <a:t>более 90%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71769" y="4125546"/>
            <a:ext cx="2834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3074" y="4826675"/>
            <a:ext cx="1701341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265" y="4380090"/>
            <a:ext cx="2895662" cy="24006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	</a:t>
            </a:r>
            <a:r>
              <a:rPr lang="ru-RU" b="1" i="1" dirty="0">
                <a:solidFill>
                  <a:srgbClr val="203826"/>
                </a:solidFill>
                <a:latin typeface="Calibri" pitchFamily="34" charset="0"/>
              </a:rPr>
              <a:t>Доля выпускных квалификационных работ содержащих подтверждение о внедрении результатов исследования в 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практику – </a:t>
            </a:r>
            <a:r>
              <a:rPr lang="ru-RU" sz="2400" b="1" i="1" dirty="0" smtClean="0">
                <a:solidFill>
                  <a:srgbClr val="C00000"/>
                </a:solidFill>
              </a:rPr>
              <a:t>60,8%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1333" y="2822275"/>
            <a:ext cx="2563136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Подготовка специалистов  в области хакасской культуры  и истории – </a:t>
            </a: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более </a:t>
            </a: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Calibri" pitchFamily="34" charset="0"/>
              </a:rPr>
              <a:t>250 чел.</a:t>
            </a:r>
          </a:p>
        </p:txBody>
      </p:sp>
      <p:pic>
        <p:nvPicPr>
          <p:cNvPr id="45" name="Picture 18"/>
          <p:cNvPicPr>
            <a:picLocks noChangeAspect="1" noChangeArrowheads="1"/>
          </p:cNvPicPr>
          <p:nvPr/>
        </p:nvPicPr>
        <p:blipFill>
          <a:blip r:embed="rId10" cstate="print"/>
          <a:srcRect l="77006" t="17910" r="3743" b="23881"/>
          <a:stretch>
            <a:fillRect/>
          </a:stretch>
        </p:blipFill>
        <p:spPr bwMode="auto">
          <a:xfrm>
            <a:off x="8361519" y="5476165"/>
            <a:ext cx="361829" cy="94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17" descr="http://mgsu.ru/universityabout/universitet-v-tsifrakh/Infografika-foto-4.jpg"/>
          <p:cNvPicPr>
            <a:picLocks noChangeAspect="1" noChangeArrowheads="1"/>
          </p:cNvPicPr>
          <p:nvPr/>
        </p:nvPicPr>
        <p:blipFill>
          <a:blip r:embed="rId11" cstate="print"/>
          <a:srcRect l="38502" t="47761" r="18717"/>
          <a:stretch>
            <a:fillRect/>
          </a:stretch>
        </p:blipFill>
        <p:spPr bwMode="auto">
          <a:xfrm>
            <a:off x="6473967" y="3937018"/>
            <a:ext cx="570218" cy="747716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2959070" y="4305280"/>
            <a:ext cx="2037130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	</a:t>
            </a:r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Книжный фонд научной библиотеки –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более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1,2 млн. экз.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17730" y="4738852"/>
            <a:ext cx="2220389" cy="6155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	</a:t>
            </a:r>
            <a:r>
              <a:rPr lang="ru-RU" sz="1600" b="1" i="1" dirty="0" smtClean="0">
                <a:solidFill>
                  <a:srgbClr val="C00000"/>
                </a:solidFill>
              </a:rPr>
              <a:t>9</a:t>
            </a:r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 электронных читальных залов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317730" y="5208318"/>
            <a:ext cx="2537699" cy="16496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203826"/>
                </a:solidFill>
                <a:latin typeface="Calibri" pitchFamily="34" charset="0"/>
              </a:rPr>
              <a:t>	</a:t>
            </a:r>
            <a:r>
              <a:rPr lang="ru-RU" sz="1600" b="1" i="1" dirty="0" smtClean="0">
                <a:solidFill>
                  <a:srgbClr val="C00000"/>
                </a:solidFill>
              </a:rPr>
              <a:t>11</a:t>
            </a:r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 электронных библиотечных систем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/>
              <a:t>2    </a:t>
            </a:r>
            <a:r>
              <a:rPr lang="ru-RU" sz="1600" b="1" i="1" dirty="0">
                <a:solidFill>
                  <a:srgbClr val="C00000"/>
                </a:solidFill>
              </a:rPr>
              <a:t>24</a:t>
            </a:r>
            <a:r>
              <a:rPr lang="ru-RU" sz="1600" dirty="0" smtClean="0"/>
              <a:t> </a:t>
            </a:r>
            <a:r>
              <a:rPr lang="ru-RU" sz="1600" b="1" i="1" dirty="0">
                <a:solidFill>
                  <a:srgbClr val="203826"/>
                </a:solidFill>
                <a:latin typeface="Calibri" pitchFamily="34" charset="0"/>
              </a:rPr>
              <a:t>научные электронные коллекции </a:t>
            </a:r>
            <a:r>
              <a:rPr lang="ru-RU" sz="1600" b="1" i="1" dirty="0" smtClean="0">
                <a:solidFill>
                  <a:srgbClr val="203826"/>
                </a:solidFill>
                <a:latin typeface="Calibri" pitchFamily="34" charset="0"/>
              </a:rPr>
              <a:t>в доступе</a:t>
            </a:r>
          </a:p>
        </p:txBody>
      </p:sp>
      <p:pic>
        <p:nvPicPr>
          <p:cNvPr id="31746" name="Picture 2" descr="http://allday1.com/imagedb/ed/7/5edd648a30bfd0a0671e37aa682e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66999" y="3937018"/>
            <a:ext cx="708791" cy="1539147"/>
          </a:xfrm>
          <a:prstGeom prst="rect">
            <a:avLst/>
          </a:prstGeom>
          <a:noFill/>
        </p:spPr>
      </p:pic>
      <p:pic>
        <p:nvPicPr>
          <p:cNvPr id="31748" name="Picture 4" descr="https://cf.ppt-online.org/files1/slide/r/rEzluiUNACh856ejDZTWa9xkqsgYVSQL027HGp/slide-1.jpg"/>
          <p:cNvPicPr>
            <a:picLocks noChangeAspect="1" noChangeArrowheads="1"/>
          </p:cNvPicPr>
          <p:nvPr/>
        </p:nvPicPr>
        <p:blipFill>
          <a:blip r:embed="rId13" cstate="print"/>
          <a:srcRect l="50674" t="15741" r="20046" b="46563"/>
          <a:stretch>
            <a:fillRect/>
          </a:stretch>
        </p:blipFill>
        <p:spPr bwMode="auto">
          <a:xfrm>
            <a:off x="5006094" y="5046629"/>
            <a:ext cx="1532491" cy="1474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5428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2829" y="78031"/>
            <a:ext cx="7086600" cy="481670"/>
          </a:xfrm>
          <a:prstGeom prst="rect">
            <a:avLst/>
          </a:prstGeom>
          <a:solidFill>
            <a:srgbClr val="A9D1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>
            <a:defPPr>
              <a:defRPr lang="ru-RU"/>
            </a:defPPr>
            <a:lvl1pPr marL="342900" indent="-342900" algn="ctr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defRPr sz="2400" b="1" i="1"/>
            </a:lvl1pPr>
          </a:lstStyle>
          <a:p>
            <a:r>
              <a:rPr lang="ru-RU" sz="2200" dirty="0" smtClean="0"/>
              <a:t>Основные направления подготовки и специальности</a:t>
            </a:r>
            <a:endParaRPr lang="ru-RU" sz="2200" dirty="0"/>
          </a:p>
        </p:txBody>
      </p:sp>
      <p:pic>
        <p:nvPicPr>
          <p:cNvPr id="13" name="Picture 11" descr="ХГУ им. Н. Ф. Катано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9" y="146889"/>
            <a:ext cx="151209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05044" y="998400"/>
            <a:ext cx="1163375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6625" y="1501408"/>
            <a:ext cx="825279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6624" y="4414131"/>
            <a:ext cx="1813669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Инженер-Строитель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3959" y="3869114"/>
            <a:ext cx="1397238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IT-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специалист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20394" y="5515180"/>
            <a:ext cx="1699478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Филолог, лингвист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52829" y="999335"/>
            <a:ext cx="1667043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Педагог, учитель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7877" y="3182745"/>
            <a:ext cx="1533914" cy="5533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Психолог, социолог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0279" y="1960161"/>
            <a:ext cx="774968" cy="3228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Юрист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30294" y="3161593"/>
            <a:ext cx="1289577" cy="3228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Ветеринар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0828" y="2031805"/>
            <a:ext cx="1629043" cy="5533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 культуры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9469" y="4933673"/>
            <a:ext cx="231104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Экономист, Финансист, Менеджер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532671"/>
              </p:ext>
            </p:extLst>
          </p:nvPr>
        </p:nvGraphicFramePr>
        <p:xfrm>
          <a:off x="3432710" y="963505"/>
          <a:ext cx="4987550" cy="535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319812" y="1526368"/>
            <a:ext cx="1100060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Историк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11923" y="2586123"/>
            <a:ext cx="768664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21520" y="3782733"/>
            <a:ext cx="1098352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Агроном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17542" y="4351859"/>
            <a:ext cx="1102329" cy="322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3959" y="6069545"/>
            <a:ext cx="1638750" cy="5533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работник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2894" y="5442374"/>
            <a:ext cx="950293" cy="3228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Дизайнер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05618" y="6081926"/>
            <a:ext cx="1114254" cy="3228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Аналитик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10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Максимальное количество специальностей и (или) направлений подготовки, по которым поступающий вправе одновременно участвовать в конкурсе</a:t>
            </a:r>
            <a:endParaRPr lang="ru-RU" sz="24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2024844"/>
            <a:ext cx="0" cy="4320480"/>
          </a:xfrm>
          <a:prstGeom prst="line">
            <a:avLst/>
          </a:prstGeom>
          <a:ln>
            <a:solidFill>
              <a:srgbClr val="004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23528" y="2024844"/>
            <a:ext cx="1152128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08720" y="3104964"/>
            <a:ext cx="1152128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3528" y="4185084"/>
            <a:ext cx="1152128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3528" y="5337212"/>
            <a:ext cx="1152128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3528" y="6345324"/>
            <a:ext cx="1152128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532991" y="1556792"/>
            <a:ext cx="1584176" cy="936104"/>
          </a:xfrm>
          <a:prstGeom prst="ellipse">
            <a:avLst/>
          </a:prstGeom>
          <a:solidFill>
            <a:srgbClr val="00705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965039" y="18419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ВУЗ 1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1547664" y="2600908"/>
            <a:ext cx="1584176" cy="936104"/>
          </a:xfrm>
          <a:prstGeom prst="ellipse">
            <a:avLst/>
          </a:prstGeom>
          <a:solidFill>
            <a:srgbClr val="00705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532991" y="3717032"/>
            <a:ext cx="1584176" cy="936104"/>
          </a:xfrm>
          <a:prstGeom prst="ellipse">
            <a:avLst/>
          </a:prstGeom>
          <a:solidFill>
            <a:srgbClr val="C00000">
              <a:alpha val="47843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F38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547664" y="4869160"/>
            <a:ext cx="1584176" cy="936104"/>
          </a:xfrm>
          <a:prstGeom prst="ellipse">
            <a:avLst/>
          </a:prstGeom>
          <a:solidFill>
            <a:srgbClr val="00705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547664" y="5877272"/>
            <a:ext cx="1584176" cy="936104"/>
          </a:xfrm>
          <a:prstGeom prst="ellipse">
            <a:avLst/>
          </a:prstGeom>
          <a:solidFill>
            <a:srgbClr val="00705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979712" y="28889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ВУЗ 2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969836" y="395425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ХГУ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979847" y="515254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ВУЗ 4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979847" y="616065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ВУЗ 5</a:t>
            </a:r>
            <a:endParaRPr lang="ru-RU" dirty="0"/>
          </a:p>
        </p:txBody>
      </p:sp>
      <p:cxnSp>
        <p:nvCxnSpPr>
          <p:cNvPr id="35" name="Прямая со стрелкой 34"/>
          <p:cNvCxnSpPr>
            <a:stCxn id="27" idx="6"/>
          </p:cNvCxnSpPr>
          <p:nvPr/>
        </p:nvCxnSpPr>
        <p:spPr>
          <a:xfrm>
            <a:off x="3117167" y="4185084"/>
            <a:ext cx="806761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938736" y="2024844"/>
            <a:ext cx="0" cy="4320480"/>
          </a:xfrm>
          <a:prstGeom prst="line">
            <a:avLst/>
          </a:prstGeom>
          <a:ln>
            <a:solidFill>
              <a:srgbClr val="004F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938736" y="2024844"/>
            <a:ext cx="1152128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923928" y="3104964"/>
            <a:ext cx="1152128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938736" y="4185084"/>
            <a:ext cx="1152128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938736" y="5337212"/>
            <a:ext cx="1152128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938736" y="6345324"/>
            <a:ext cx="1152128" cy="0"/>
          </a:xfrm>
          <a:prstGeom prst="straightConnector1">
            <a:avLst/>
          </a:prstGeom>
          <a:ln>
            <a:solidFill>
              <a:srgbClr val="004F3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8064" y="184203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Информатика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5267672" y="2884294"/>
            <a:ext cx="196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. Строительство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5267672" y="3933056"/>
            <a:ext cx="196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Горное дело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240695" y="5152546"/>
            <a:ext cx="196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Агрономия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5283426" y="6153375"/>
            <a:ext cx="196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  <a:r>
              <a:rPr lang="ru-RU" dirty="0" smtClean="0"/>
              <a:t>. Лечебное дело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0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71800" y="1906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Заявление о приеме и прилагаемые документы</a:t>
            </a:r>
            <a:endParaRPr lang="ru-RU" sz="26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59949"/>
          <a:stretch/>
        </p:blipFill>
        <p:spPr bwMode="auto">
          <a:xfrm>
            <a:off x="520218" y="1988840"/>
            <a:ext cx="8210550" cy="228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788024" y="3573016"/>
            <a:ext cx="36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81672" y="0"/>
            <a:ext cx="63760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800" b="1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о приеме документов</a:t>
            </a:r>
            <a:endParaRPr lang="ru-RU" sz="2800" b="1" dirty="0">
              <a:solidFill>
                <a:srgbClr val="004F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F388D8D-3EB7-44A9-9A0E-0D38476A97F2}"/>
              </a:ext>
            </a:extLst>
          </p:cNvPr>
          <p:cNvSpPr txBox="1"/>
          <p:nvPr/>
        </p:nvSpPr>
        <p:spPr>
          <a:xfrm>
            <a:off x="179512" y="1412776"/>
            <a:ext cx="5326992" cy="1015663"/>
          </a:xfrm>
          <a:prstGeom prst="rect">
            <a:avLst/>
          </a:prstGeom>
          <a:noFill/>
          <a:ln>
            <a:solidFill>
              <a:srgbClr val="004F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Информация по приему размещена </a:t>
            </a:r>
            <a:r>
              <a:rPr lang="ru-RU" sz="2000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на официальном сайте ХГУ им. Н.Ф. </a:t>
            </a:r>
            <a:r>
              <a:rPr lang="ru-RU" sz="2000" dirty="0" smtClean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Катанова</a:t>
            </a:r>
          </a:p>
          <a:p>
            <a:pPr algn="ctr"/>
            <a:r>
              <a:rPr lang="en-US" sz="20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https://khsu.ru/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Соединитель: изогнутый 5">
            <a:extLst>
              <a:ext uri="{FF2B5EF4-FFF2-40B4-BE49-F238E27FC236}">
                <a16:creationId xmlns="" xmlns:a16="http://schemas.microsoft.com/office/drawing/2014/main" id="{2D1C42D2-F1DE-4023-B97A-61220FA519FF}"/>
              </a:ext>
            </a:extLst>
          </p:cNvPr>
          <p:cNvCxnSpPr>
            <a:cxnSpLocks/>
            <a:stCxn id="17" idx="1"/>
            <a:endCxn id="24" idx="1"/>
          </p:cNvCxnSpPr>
          <p:nvPr/>
        </p:nvCxnSpPr>
        <p:spPr>
          <a:xfrm rot="10800000" flipV="1">
            <a:off x="179512" y="1920607"/>
            <a:ext cx="12700" cy="963535"/>
          </a:xfrm>
          <a:prstGeom prst="curvedConnector3">
            <a:avLst>
              <a:gd name="adj1" fmla="val 1800000"/>
            </a:avLst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2270CB7-502F-4713-AAC4-A967D41BF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79330"/>
            <a:ext cx="2847975" cy="8096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A28E929-66FA-4F88-B35F-484E7294C8E7}"/>
              </a:ext>
            </a:extLst>
          </p:cNvPr>
          <p:cNvSpPr txBox="1"/>
          <p:nvPr/>
        </p:nvSpPr>
        <p:spPr>
          <a:xfrm>
            <a:off x="307355" y="327555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4F38"/>
                </a:solidFill>
                <a:latin typeface="Sylfaen" pitchFamily="18" charset="0"/>
              </a:rPr>
              <a:t>Главная страница сайта, вкладка «Абитуриенту»</a:t>
            </a:r>
          </a:p>
        </p:txBody>
      </p:sp>
      <p:cxnSp>
        <p:nvCxnSpPr>
          <p:cNvPr id="31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24" idx="3"/>
            <a:endCxn id="10" idx="1"/>
          </p:cNvCxnSpPr>
          <p:nvPr/>
        </p:nvCxnSpPr>
        <p:spPr>
          <a:xfrm>
            <a:off x="3027487" y="2884143"/>
            <a:ext cx="320377" cy="289395"/>
          </a:xfrm>
          <a:prstGeom prst="curvedConnector3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44B9D8B-B8B2-456C-9A3B-AAC2EA686B3B}"/>
              </a:ext>
            </a:extLst>
          </p:cNvPr>
          <p:cNvSpPr txBox="1"/>
          <p:nvPr/>
        </p:nvSpPr>
        <p:spPr>
          <a:xfrm>
            <a:off x="3616912" y="3658077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4F38"/>
                </a:solidFill>
              </a:rPr>
              <a:t>Вкладка </a:t>
            </a:r>
            <a:endParaRPr lang="ru-RU" sz="1400" dirty="0" smtClean="0">
              <a:solidFill>
                <a:srgbClr val="004F38"/>
              </a:solidFill>
            </a:endParaRPr>
          </a:p>
          <a:p>
            <a:pPr algn="ctr"/>
            <a:r>
              <a:rPr lang="ru-RU" sz="1400" dirty="0" smtClean="0">
                <a:solidFill>
                  <a:srgbClr val="004F38"/>
                </a:solidFill>
              </a:rPr>
              <a:t>«</a:t>
            </a:r>
            <a:r>
              <a:rPr lang="ru-RU" sz="1400" dirty="0" err="1" smtClean="0">
                <a:solidFill>
                  <a:srgbClr val="004F38"/>
                </a:solidFill>
              </a:rPr>
              <a:t>Бакалавриат</a:t>
            </a:r>
            <a:r>
              <a:rPr lang="ru-RU" sz="1400" dirty="0" smtClean="0">
                <a:solidFill>
                  <a:srgbClr val="004F38"/>
                </a:solidFill>
              </a:rPr>
              <a:t>/</a:t>
            </a:r>
            <a:r>
              <a:rPr lang="ru-RU" sz="1400" dirty="0" err="1" smtClean="0">
                <a:solidFill>
                  <a:srgbClr val="004F38"/>
                </a:solidFill>
              </a:rPr>
              <a:t>Специалитет</a:t>
            </a:r>
            <a:r>
              <a:rPr lang="ru-RU" dirty="0" smtClean="0">
                <a:solidFill>
                  <a:srgbClr val="004F38"/>
                </a:solidFill>
              </a:rPr>
              <a:t>»</a:t>
            </a:r>
            <a:endParaRPr lang="ru-RU" dirty="0">
              <a:solidFill>
                <a:srgbClr val="004F3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2662077"/>
            <a:ext cx="2808312" cy="1022922"/>
          </a:xfrm>
          <a:prstGeom prst="rect">
            <a:avLst/>
          </a:prstGeom>
          <a:solidFill>
            <a:srgbClr val="004F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45122" y="2725937"/>
            <a:ext cx="2213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БАКАЛАВРИАТ/СПЕЦИАЛИТЕТ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27" name="Соединитель: изогнутый 30">
            <a:extLst>
              <a:ext uri="{FF2B5EF4-FFF2-40B4-BE49-F238E27FC236}">
                <a16:creationId xmlns="" xmlns:a16="http://schemas.microsoft.com/office/drawing/2014/main" id="{F644B79A-42EF-49FA-B40E-0D04C8C1921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156176" y="3173538"/>
            <a:ext cx="936104" cy="1440386"/>
          </a:xfrm>
          <a:prstGeom prst="curvedConnector2">
            <a:avLst/>
          </a:prstGeom>
          <a:ln>
            <a:solidFill>
              <a:srgbClr val="004F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260859" y="2431245"/>
            <a:ext cx="221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СПЕЦИАЛИТЕТ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211" y="4613924"/>
            <a:ext cx="8820472" cy="1107123"/>
          </a:xfrm>
          <a:prstGeom prst="rect">
            <a:avLst/>
          </a:prstGeom>
          <a:solidFill>
            <a:srgbClr val="004F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" y="4653136"/>
            <a:ext cx="88106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0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1939950" y="3465487"/>
            <a:ext cx="212806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3" name="Line 19"/>
          <p:cNvSpPr>
            <a:spLocks noChangeShapeType="1"/>
          </p:cNvSpPr>
          <p:nvPr/>
        </p:nvSpPr>
        <p:spPr bwMode="auto">
          <a:xfrm>
            <a:off x="3554123" y="3543835"/>
            <a:ext cx="186849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Picture 3"/>
          <p:cNvPicPr/>
          <p:nvPr/>
        </p:nvPicPr>
        <p:blipFill>
          <a:blip r:embed="rId3"/>
          <a:stretch/>
        </p:blipFill>
        <p:spPr>
          <a:xfrm>
            <a:off x="323528" y="205360"/>
            <a:ext cx="2448272" cy="736093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2032E4-849B-4C9D-89BD-4C53F44AA107}"/>
              </a:ext>
            </a:extLst>
          </p:cNvPr>
          <p:cNvSpPr txBox="1"/>
          <p:nvPr/>
        </p:nvSpPr>
        <p:spPr>
          <a:xfrm>
            <a:off x="143508" y="1484784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4F38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15816" y="205360"/>
            <a:ext cx="6112465" cy="1279424"/>
          </a:xfrm>
          <a:prstGeom prst="rect">
            <a:avLst/>
          </a:prstGeom>
          <a:solidFill>
            <a:srgbClr val="004F38">
              <a:alpha val="60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 приема на обучение по программам бакалавриата и специалитета в рамках 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бюджетных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мест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69" y="5038081"/>
            <a:ext cx="2551212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" name="Freeform 8"/>
          <p:cNvSpPr>
            <a:spLocks noChangeArrowheads="1"/>
          </p:cNvSpPr>
          <p:nvPr/>
        </p:nvSpPr>
        <p:spPr bwMode="auto">
          <a:xfrm>
            <a:off x="2771800" y="1723183"/>
            <a:ext cx="1691160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4" y="2167"/>
                </a:moveTo>
                <a:cubicBezTo>
                  <a:pt x="1849" y="2045"/>
                  <a:pt x="2201" y="1614"/>
                  <a:pt x="2201" y="1100"/>
                </a:cubicBezTo>
                <a:cubicBezTo>
                  <a:pt x="2201" y="493"/>
                  <a:pt x="1708" y="0"/>
                  <a:pt x="1100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1" y="2045"/>
                  <a:pt x="826" y="2167"/>
                </a:cubicBezTo>
                <a:lnTo>
                  <a:pt x="954" y="2325"/>
                </a:lnTo>
                <a:lnTo>
                  <a:pt x="1100" y="2508"/>
                </a:lnTo>
                <a:lnTo>
                  <a:pt x="1247" y="2325"/>
                </a:lnTo>
                <a:lnTo>
                  <a:pt x="1374" y="2167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3" name="Oval 9"/>
          <p:cNvSpPr>
            <a:spLocks noChangeArrowheads="1"/>
          </p:cNvSpPr>
          <p:nvPr/>
        </p:nvSpPr>
        <p:spPr bwMode="auto">
          <a:xfrm>
            <a:off x="2909673" y="1838513"/>
            <a:ext cx="1491250" cy="125676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" name="Freeform 10"/>
          <p:cNvSpPr>
            <a:spLocks noChangeArrowheads="1"/>
          </p:cNvSpPr>
          <p:nvPr/>
        </p:nvSpPr>
        <p:spPr bwMode="auto">
          <a:xfrm>
            <a:off x="4729094" y="4182187"/>
            <a:ext cx="1689546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2147483647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0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5" y="342"/>
                </a:moveTo>
                <a:cubicBezTo>
                  <a:pt x="1850" y="464"/>
                  <a:pt x="2201" y="895"/>
                  <a:pt x="2201" y="1408"/>
                </a:cubicBezTo>
                <a:cubicBezTo>
                  <a:pt x="2201" y="2015"/>
                  <a:pt x="1709" y="2508"/>
                  <a:pt x="1101" y="2508"/>
                </a:cubicBezTo>
                <a:cubicBezTo>
                  <a:pt x="493" y="2508"/>
                  <a:pt x="0" y="2015"/>
                  <a:pt x="0" y="1408"/>
                </a:cubicBezTo>
                <a:cubicBezTo>
                  <a:pt x="0" y="895"/>
                  <a:pt x="352" y="464"/>
                  <a:pt x="827" y="342"/>
                </a:cubicBezTo>
                <a:lnTo>
                  <a:pt x="954" y="183"/>
                </a:lnTo>
                <a:lnTo>
                  <a:pt x="1101" y="0"/>
                </a:lnTo>
                <a:lnTo>
                  <a:pt x="1248" y="183"/>
                </a:lnTo>
                <a:lnTo>
                  <a:pt x="1375" y="342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5" name="Oval 11"/>
          <p:cNvSpPr>
            <a:spLocks noChangeArrowheads="1"/>
          </p:cNvSpPr>
          <p:nvPr/>
        </p:nvSpPr>
        <p:spPr bwMode="auto">
          <a:xfrm>
            <a:off x="4831551" y="4448326"/>
            <a:ext cx="1489639" cy="125676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8" name="Line 14"/>
          <p:cNvSpPr>
            <a:spLocks noChangeShapeType="1"/>
          </p:cNvSpPr>
          <p:nvPr/>
        </p:nvSpPr>
        <p:spPr bwMode="auto">
          <a:xfrm>
            <a:off x="1417366" y="3543835"/>
            <a:ext cx="207934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9" name="Oval 15"/>
          <p:cNvSpPr>
            <a:spLocks noChangeArrowheads="1"/>
          </p:cNvSpPr>
          <p:nvPr/>
        </p:nvSpPr>
        <p:spPr bwMode="auto">
          <a:xfrm>
            <a:off x="1195925" y="3479682"/>
            <a:ext cx="212806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0" name="Oval 16"/>
          <p:cNvSpPr>
            <a:spLocks noChangeArrowheads="1"/>
          </p:cNvSpPr>
          <p:nvPr/>
        </p:nvSpPr>
        <p:spPr bwMode="auto">
          <a:xfrm>
            <a:off x="1243848" y="3510645"/>
            <a:ext cx="119300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" name="Oval 17"/>
          <p:cNvSpPr>
            <a:spLocks noChangeArrowheads="1"/>
          </p:cNvSpPr>
          <p:nvPr/>
        </p:nvSpPr>
        <p:spPr bwMode="auto">
          <a:xfrm>
            <a:off x="3496712" y="3479682"/>
            <a:ext cx="211192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2" name="Oval 18"/>
          <p:cNvSpPr>
            <a:spLocks noChangeArrowheads="1"/>
          </p:cNvSpPr>
          <p:nvPr/>
        </p:nvSpPr>
        <p:spPr bwMode="auto">
          <a:xfrm>
            <a:off x="3563888" y="3510645"/>
            <a:ext cx="119300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" name="Oval 20"/>
          <p:cNvSpPr>
            <a:spLocks noChangeArrowheads="1"/>
          </p:cNvSpPr>
          <p:nvPr/>
        </p:nvSpPr>
        <p:spPr bwMode="auto">
          <a:xfrm>
            <a:off x="5469435" y="3479682"/>
            <a:ext cx="211192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5" name="Oval 21"/>
          <p:cNvSpPr>
            <a:spLocks noChangeArrowheads="1"/>
          </p:cNvSpPr>
          <p:nvPr/>
        </p:nvSpPr>
        <p:spPr bwMode="auto">
          <a:xfrm>
            <a:off x="5517360" y="3510645"/>
            <a:ext cx="117689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6" name="Line 22"/>
          <p:cNvSpPr>
            <a:spLocks noChangeShapeType="1"/>
          </p:cNvSpPr>
          <p:nvPr/>
        </p:nvSpPr>
        <p:spPr bwMode="auto">
          <a:xfrm>
            <a:off x="5684267" y="3543835"/>
            <a:ext cx="1868496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7" name="Oval 23"/>
          <p:cNvSpPr>
            <a:spLocks noChangeArrowheads="1"/>
          </p:cNvSpPr>
          <p:nvPr/>
        </p:nvSpPr>
        <p:spPr bwMode="auto">
          <a:xfrm>
            <a:off x="7599583" y="3479682"/>
            <a:ext cx="211194" cy="179537"/>
          </a:xfrm>
          <a:prstGeom prst="ellipse">
            <a:avLst/>
          </a:prstGeom>
          <a:solidFill>
            <a:srgbClr val="40937D"/>
          </a:solidFill>
          <a:ln w="10">
            <a:noFill/>
            <a:bevel/>
            <a:headEnd/>
            <a:tailEnd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8" name="Oval 24"/>
          <p:cNvSpPr>
            <a:spLocks noChangeArrowheads="1"/>
          </p:cNvSpPr>
          <p:nvPr/>
        </p:nvSpPr>
        <p:spPr bwMode="auto">
          <a:xfrm>
            <a:off x="7647505" y="3510645"/>
            <a:ext cx="117687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9" name="Line 25"/>
          <p:cNvSpPr>
            <a:spLocks noChangeShapeType="1"/>
          </p:cNvSpPr>
          <p:nvPr/>
        </p:nvSpPr>
        <p:spPr bwMode="auto">
          <a:xfrm>
            <a:off x="7822676" y="3543835"/>
            <a:ext cx="1321324" cy="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2" name="Freeform 28"/>
          <p:cNvSpPr>
            <a:spLocks noChangeArrowheads="1"/>
          </p:cNvSpPr>
          <p:nvPr/>
        </p:nvSpPr>
        <p:spPr bwMode="auto">
          <a:xfrm>
            <a:off x="6826187" y="1723183"/>
            <a:ext cx="1689546" cy="1625355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5" y="2167"/>
                </a:moveTo>
                <a:cubicBezTo>
                  <a:pt x="1850" y="2045"/>
                  <a:pt x="2201" y="1614"/>
                  <a:pt x="2201" y="1100"/>
                </a:cubicBezTo>
                <a:cubicBezTo>
                  <a:pt x="2201" y="493"/>
                  <a:pt x="1708" y="0"/>
                  <a:pt x="1101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2" y="2045"/>
                  <a:pt x="827" y="2167"/>
                </a:cubicBezTo>
                <a:lnTo>
                  <a:pt x="954" y="2325"/>
                </a:lnTo>
                <a:lnTo>
                  <a:pt x="1101" y="2508"/>
                </a:lnTo>
                <a:lnTo>
                  <a:pt x="1247" y="2325"/>
                </a:lnTo>
                <a:lnTo>
                  <a:pt x="1375" y="2167"/>
                </a:lnTo>
                <a:close/>
              </a:path>
            </a:pathLst>
          </a:custGeom>
          <a:solidFill>
            <a:srgbClr val="40937D"/>
          </a:solidFill>
          <a:ln w="10" cap="flat" cmpd="sng">
            <a:solidFill>
              <a:srgbClr val="E7E6E6"/>
            </a:solidFill>
            <a:bevel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3" name="Oval 29"/>
          <p:cNvSpPr>
            <a:spLocks noChangeArrowheads="1"/>
          </p:cNvSpPr>
          <p:nvPr/>
        </p:nvSpPr>
        <p:spPr bwMode="auto">
          <a:xfrm>
            <a:off x="6928645" y="1746395"/>
            <a:ext cx="1489639" cy="125676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" name="Line 14"/>
          <p:cNvSpPr>
            <a:spLocks noChangeShapeType="1"/>
          </p:cNvSpPr>
          <p:nvPr/>
        </p:nvSpPr>
        <p:spPr bwMode="auto">
          <a:xfrm>
            <a:off x="-40186" y="3543835"/>
            <a:ext cx="1191387" cy="1360"/>
          </a:xfrm>
          <a:prstGeom prst="line">
            <a:avLst/>
          </a:prstGeom>
          <a:noFill/>
          <a:ln w="38100">
            <a:solidFill>
              <a:srgbClr val="40937D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8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6" name="TextBox 31"/>
          <p:cNvSpPr>
            <a:spLocks noChangeArrowheads="1"/>
          </p:cNvSpPr>
          <p:nvPr/>
        </p:nvSpPr>
        <p:spPr bwMode="auto">
          <a:xfrm>
            <a:off x="4813818" y="4645042"/>
            <a:ext cx="15073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Публикация конкурсных</a:t>
            </a:r>
            <a:r>
              <a:rPr kumimoji="0" lang="ru-RU" altLang="zh-CN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списков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TextBox 33"/>
          <p:cNvSpPr>
            <a:spLocks noChangeArrowheads="1"/>
          </p:cNvSpPr>
          <p:nvPr/>
        </p:nvSpPr>
        <p:spPr bwMode="auto">
          <a:xfrm>
            <a:off x="6928645" y="1913110"/>
            <a:ext cx="15073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Издание приказов о зачислении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TextBox 35"/>
          <p:cNvSpPr>
            <a:spLocks noChangeArrowheads="1"/>
          </p:cNvSpPr>
          <p:nvPr/>
        </p:nvSpPr>
        <p:spPr bwMode="auto">
          <a:xfrm>
            <a:off x="531598" y="3021700"/>
            <a:ext cx="1508985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 июня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1" name="TextBox 36"/>
          <p:cNvSpPr>
            <a:spLocks noChangeArrowheads="1"/>
          </p:cNvSpPr>
          <p:nvPr/>
        </p:nvSpPr>
        <p:spPr bwMode="auto">
          <a:xfrm>
            <a:off x="2810202" y="3816581"/>
            <a:ext cx="150737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 июля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2" name="TextBox 37"/>
          <p:cNvSpPr>
            <a:spLocks noChangeArrowheads="1"/>
          </p:cNvSpPr>
          <p:nvPr/>
        </p:nvSpPr>
        <p:spPr bwMode="auto">
          <a:xfrm>
            <a:off x="4808412" y="3021700"/>
            <a:ext cx="150737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rgbClr val="4093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27 июля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rgbClr val="40937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3" name="TextBox 38"/>
          <p:cNvSpPr>
            <a:spLocks noChangeArrowheads="1"/>
          </p:cNvSpPr>
          <p:nvPr/>
        </p:nvSpPr>
        <p:spPr bwMode="auto">
          <a:xfrm>
            <a:off x="7024494" y="3816581"/>
            <a:ext cx="1507372" cy="6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1799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 августа</a:t>
            </a:r>
          </a:p>
          <a:p>
            <a:pPr algn="ctr" eaLnBrk="1" hangingPunct="1"/>
            <a:r>
              <a:rPr lang="ru-RU" altLang="zh-CN" sz="1799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12:00 МСК</a:t>
            </a:r>
            <a:endParaRPr lang="zh-CN" altLang="en-US" sz="1799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5" name="组合 42"/>
          <p:cNvGrpSpPr/>
          <p:nvPr/>
        </p:nvGrpSpPr>
        <p:grpSpPr>
          <a:xfrm>
            <a:off x="429140" y="4182187"/>
            <a:ext cx="1689546" cy="1625355"/>
            <a:chOff x="798494" y="3051917"/>
            <a:chExt cx="1247125" cy="1422057"/>
          </a:xfrm>
        </p:grpSpPr>
        <p:grpSp>
          <p:nvGrpSpPr>
            <p:cNvPr id="206" name="组合 43"/>
            <p:cNvGrpSpPr/>
            <p:nvPr/>
          </p:nvGrpSpPr>
          <p:grpSpPr>
            <a:xfrm>
              <a:off x="798494" y="3051917"/>
              <a:ext cx="1247125" cy="1422057"/>
              <a:chOff x="798494" y="3051917"/>
              <a:chExt cx="1247125" cy="1422057"/>
            </a:xfrm>
          </p:grpSpPr>
          <p:sp>
            <p:nvSpPr>
              <p:cNvPr id="208" name="Freeform 6"/>
              <p:cNvSpPr>
                <a:spLocks noChangeArrowheads="1"/>
              </p:cNvSpPr>
              <p:nvPr/>
            </p:nvSpPr>
            <p:spPr bwMode="auto">
              <a:xfrm>
                <a:off x="798494" y="3051917"/>
                <a:ext cx="1247125" cy="1422057"/>
              </a:xfrm>
              <a:custGeom>
                <a:avLst/>
                <a:gdLst>
                  <a:gd name="T0" fmla="*/ 2147483647 w 2201"/>
                  <a:gd name="T1" fmla="*/ 2147483647 h 2508"/>
                  <a:gd name="T2" fmla="*/ 2147483647 w 2201"/>
                  <a:gd name="T3" fmla="*/ 2147483647 h 2508"/>
                  <a:gd name="T4" fmla="*/ 2147483647 w 2201"/>
                  <a:gd name="T5" fmla="*/ 2147483647 h 2508"/>
                  <a:gd name="T6" fmla="*/ 0 w 2201"/>
                  <a:gd name="T7" fmla="*/ 2147483647 h 2508"/>
                  <a:gd name="T8" fmla="*/ 2147483647 w 2201"/>
                  <a:gd name="T9" fmla="*/ 2147483647 h 2508"/>
                  <a:gd name="T10" fmla="*/ 2147483647 w 2201"/>
                  <a:gd name="T11" fmla="*/ 2147483647 h 2508"/>
                  <a:gd name="T12" fmla="*/ 2147483647 w 2201"/>
                  <a:gd name="T13" fmla="*/ 0 h 2508"/>
                  <a:gd name="T14" fmla="*/ 2147483647 w 2201"/>
                  <a:gd name="T15" fmla="*/ 2147483647 h 2508"/>
                  <a:gd name="T16" fmla="*/ 2147483647 w 2201"/>
                  <a:gd name="T17" fmla="*/ 2147483647 h 25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01"/>
                  <a:gd name="T28" fmla="*/ 0 h 2508"/>
                  <a:gd name="T29" fmla="*/ 2201 w 2201"/>
                  <a:gd name="T30" fmla="*/ 2508 h 25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01" h="2508">
                    <a:moveTo>
                      <a:pt x="1375" y="342"/>
                    </a:moveTo>
                    <a:cubicBezTo>
                      <a:pt x="1850" y="464"/>
                      <a:pt x="2201" y="895"/>
                      <a:pt x="2201" y="1408"/>
                    </a:cubicBezTo>
                    <a:cubicBezTo>
                      <a:pt x="2201" y="2015"/>
                      <a:pt x="1708" y="2508"/>
                      <a:pt x="1100" y="2508"/>
                    </a:cubicBezTo>
                    <a:cubicBezTo>
                      <a:pt x="493" y="2508"/>
                      <a:pt x="0" y="2015"/>
                      <a:pt x="0" y="1408"/>
                    </a:cubicBezTo>
                    <a:cubicBezTo>
                      <a:pt x="0" y="895"/>
                      <a:pt x="351" y="464"/>
                      <a:pt x="826" y="342"/>
                    </a:cubicBezTo>
                    <a:lnTo>
                      <a:pt x="954" y="183"/>
                    </a:lnTo>
                    <a:lnTo>
                      <a:pt x="1100" y="0"/>
                    </a:lnTo>
                    <a:lnTo>
                      <a:pt x="1247" y="183"/>
                    </a:lnTo>
                    <a:lnTo>
                      <a:pt x="1375" y="342"/>
                    </a:lnTo>
                    <a:close/>
                  </a:path>
                </a:pathLst>
              </a:custGeom>
              <a:solidFill>
                <a:srgbClr val="40937D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8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Oval 11"/>
              <p:cNvSpPr>
                <a:spLocks noChangeArrowheads="1"/>
              </p:cNvSpPr>
              <p:nvPr/>
            </p:nvSpPr>
            <p:spPr bwMode="auto">
              <a:xfrm>
                <a:off x="872273" y="3300628"/>
                <a:ext cx="1099565" cy="1099565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34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7" name="TextBox 30"/>
            <p:cNvSpPr>
              <a:spLocks noChangeArrowheads="1"/>
            </p:cNvSpPr>
            <p:nvPr/>
          </p:nvSpPr>
          <p:spPr bwMode="auto">
            <a:xfrm>
              <a:off x="878382" y="3446490"/>
              <a:ext cx="1113845" cy="80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微软雅黑" panose="020B0503020204020204" pitchFamily="34" charset="-122"/>
                </a:rPr>
                <a:t>Начало приема заявлений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0" name="TextBox 30"/>
          <p:cNvSpPr>
            <a:spLocks noChangeArrowheads="1"/>
          </p:cNvSpPr>
          <p:nvPr/>
        </p:nvSpPr>
        <p:spPr bwMode="auto">
          <a:xfrm>
            <a:off x="2900806" y="2005228"/>
            <a:ext cx="15089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Завершение приема</a:t>
            </a:r>
            <a:r>
              <a:rPr kumimoji="0" lang="ru-RU" altLang="zh-CN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微软雅黑" panose="020B0503020204020204" pitchFamily="34" charset="-122"/>
              </a:rPr>
              <a:t> документов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reeform 8"/>
          <p:cNvSpPr>
            <a:spLocks noChangeArrowheads="1"/>
          </p:cNvSpPr>
          <p:nvPr/>
        </p:nvSpPr>
        <p:spPr bwMode="auto">
          <a:xfrm>
            <a:off x="1043608" y="1746395"/>
            <a:ext cx="1872208" cy="1604696"/>
          </a:xfrm>
          <a:custGeom>
            <a:avLst/>
            <a:gdLst>
              <a:gd name="T0" fmla="*/ 2147483647 w 2201"/>
              <a:gd name="T1" fmla="*/ 2147483647 h 2508"/>
              <a:gd name="T2" fmla="*/ 2147483647 w 2201"/>
              <a:gd name="T3" fmla="*/ 2147483647 h 2508"/>
              <a:gd name="T4" fmla="*/ 2147483647 w 2201"/>
              <a:gd name="T5" fmla="*/ 0 h 2508"/>
              <a:gd name="T6" fmla="*/ 0 w 2201"/>
              <a:gd name="T7" fmla="*/ 2147483647 h 2508"/>
              <a:gd name="T8" fmla="*/ 2147483647 w 2201"/>
              <a:gd name="T9" fmla="*/ 2147483647 h 2508"/>
              <a:gd name="T10" fmla="*/ 2147483647 w 2201"/>
              <a:gd name="T11" fmla="*/ 2147483647 h 2508"/>
              <a:gd name="T12" fmla="*/ 2147483647 w 2201"/>
              <a:gd name="T13" fmla="*/ 2147483647 h 2508"/>
              <a:gd name="T14" fmla="*/ 2147483647 w 2201"/>
              <a:gd name="T15" fmla="*/ 2147483647 h 2508"/>
              <a:gd name="T16" fmla="*/ 2147483647 w 2201"/>
              <a:gd name="T17" fmla="*/ 2147483647 h 25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01"/>
              <a:gd name="T28" fmla="*/ 0 h 2508"/>
              <a:gd name="T29" fmla="*/ 2201 w 2201"/>
              <a:gd name="T30" fmla="*/ 2508 h 25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01" h="2508">
                <a:moveTo>
                  <a:pt x="1374" y="2167"/>
                </a:moveTo>
                <a:cubicBezTo>
                  <a:pt x="1849" y="2045"/>
                  <a:pt x="2201" y="1614"/>
                  <a:pt x="2201" y="1100"/>
                </a:cubicBezTo>
                <a:cubicBezTo>
                  <a:pt x="2201" y="493"/>
                  <a:pt x="1708" y="0"/>
                  <a:pt x="1100" y="0"/>
                </a:cubicBezTo>
                <a:cubicBezTo>
                  <a:pt x="493" y="0"/>
                  <a:pt x="0" y="493"/>
                  <a:pt x="0" y="1100"/>
                </a:cubicBezTo>
                <a:cubicBezTo>
                  <a:pt x="0" y="1614"/>
                  <a:pt x="351" y="2045"/>
                  <a:pt x="826" y="2167"/>
                </a:cubicBezTo>
                <a:lnTo>
                  <a:pt x="954" y="2325"/>
                </a:lnTo>
                <a:lnTo>
                  <a:pt x="1100" y="2508"/>
                </a:lnTo>
                <a:lnTo>
                  <a:pt x="1247" y="2325"/>
                </a:lnTo>
                <a:lnTo>
                  <a:pt x="1374" y="216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Завершение приема документов на программы </a:t>
            </a:r>
            <a:r>
              <a:rPr kumimoji="0" lang="ru-RU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творческой / профессиональной направленности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40" name="Oval 18"/>
          <p:cNvSpPr>
            <a:spLocks noChangeArrowheads="1"/>
          </p:cNvSpPr>
          <p:nvPr/>
        </p:nvSpPr>
        <p:spPr bwMode="auto">
          <a:xfrm>
            <a:off x="1986703" y="3493510"/>
            <a:ext cx="119300" cy="100650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349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TextBox 36"/>
          <p:cNvSpPr>
            <a:spLocks noChangeArrowheads="1"/>
          </p:cNvSpPr>
          <p:nvPr/>
        </p:nvSpPr>
        <p:spPr bwMode="auto">
          <a:xfrm>
            <a:off x="1352317" y="3766564"/>
            <a:ext cx="150737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799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13 июля</a:t>
            </a:r>
            <a:endParaRPr kumimoji="0" lang="zh-CN" altLang="en-US" sz="1574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370" y="6369557"/>
            <a:ext cx="3852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https://khsu.ru/abitur/bachelor/bsrofo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1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1954</Words>
  <Application>Microsoft Office PowerPoint</Application>
  <PresentationFormat>Экран (4:3)</PresentationFormat>
  <Paragraphs>388</Paragraphs>
  <Slides>37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Е. Лебедева</dc:creator>
  <cp:lastModifiedBy>Анастасия Е. Лебедева</cp:lastModifiedBy>
  <cp:revision>82</cp:revision>
  <dcterms:created xsi:type="dcterms:W3CDTF">2024-11-11T04:23:32Z</dcterms:created>
  <dcterms:modified xsi:type="dcterms:W3CDTF">2026-02-05T07:35:03Z</dcterms:modified>
</cp:coreProperties>
</file>